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45"/>
  </p:notesMasterIdLst>
  <p:handoutMasterIdLst>
    <p:handoutMasterId r:id="rId46"/>
  </p:handoutMasterIdLst>
  <p:sldIdLst>
    <p:sldId id="256" r:id="rId2"/>
    <p:sldId id="395" r:id="rId3"/>
    <p:sldId id="410" r:id="rId4"/>
    <p:sldId id="337" r:id="rId5"/>
    <p:sldId id="396" r:id="rId6"/>
    <p:sldId id="338" r:id="rId7"/>
    <p:sldId id="397" r:id="rId8"/>
    <p:sldId id="340" r:id="rId9"/>
    <p:sldId id="347" r:id="rId10"/>
    <p:sldId id="411" r:id="rId11"/>
    <p:sldId id="350" r:id="rId12"/>
    <p:sldId id="415" r:id="rId13"/>
    <p:sldId id="413" r:id="rId14"/>
    <p:sldId id="423" r:id="rId15"/>
    <p:sldId id="419" r:id="rId16"/>
    <p:sldId id="424" r:id="rId17"/>
    <p:sldId id="404" r:id="rId18"/>
    <p:sldId id="417" r:id="rId19"/>
    <p:sldId id="422" r:id="rId20"/>
    <p:sldId id="425" r:id="rId21"/>
    <p:sldId id="426" r:id="rId22"/>
    <p:sldId id="427" r:id="rId23"/>
    <p:sldId id="384" r:id="rId24"/>
    <p:sldId id="428" r:id="rId25"/>
    <p:sldId id="421" r:id="rId26"/>
    <p:sldId id="420" r:id="rId27"/>
    <p:sldId id="354" r:id="rId28"/>
    <p:sldId id="364" r:id="rId29"/>
    <p:sldId id="373" r:id="rId30"/>
    <p:sldId id="390" r:id="rId31"/>
    <p:sldId id="408" r:id="rId32"/>
    <p:sldId id="405" r:id="rId33"/>
    <p:sldId id="409" r:id="rId34"/>
    <p:sldId id="392" r:id="rId35"/>
    <p:sldId id="365" r:id="rId36"/>
    <p:sldId id="366" r:id="rId37"/>
    <p:sldId id="367" r:id="rId38"/>
    <p:sldId id="368" r:id="rId39"/>
    <p:sldId id="380" r:id="rId40"/>
    <p:sldId id="371" r:id="rId41"/>
    <p:sldId id="391" r:id="rId42"/>
    <p:sldId id="377" r:id="rId43"/>
    <p:sldId id="363" r:id="rId44"/>
  </p:sldIdLst>
  <p:sldSz cx="9144000" cy="6858000" type="overhead"/>
  <p:notesSz cx="6797675" cy="9928225"/>
  <p:embeddedFontLst>
    <p:embeddedFont>
      <p:font typeface="Barlow Condensed" panose="020B0604020202020204" charset="-18"/>
      <p:regular r:id="rId47"/>
      <p:bold r:id="rId48"/>
      <p:italic r:id="rId49"/>
      <p:bold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kcja domyślna" id="{EEB9AAF1-0AD6-4CA1-A22A-442FEE62977D}">
          <p14:sldIdLst>
            <p14:sldId id="256"/>
            <p14:sldId id="395"/>
            <p14:sldId id="410"/>
            <p14:sldId id="337"/>
            <p14:sldId id="396"/>
            <p14:sldId id="338"/>
            <p14:sldId id="397"/>
            <p14:sldId id="340"/>
            <p14:sldId id="347"/>
            <p14:sldId id="411"/>
          </p14:sldIdLst>
        </p14:section>
        <p14:section name="Sekcja bez tytułu" id="{86BE9CB5-3DB6-4E27-A795-3D11F61B319D}">
          <p14:sldIdLst>
            <p14:sldId id="350"/>
            <p14:sldId id="415"/>
            <p14:sldId id="413"/>
            <p14:sldId id="423"/>
            <p14:sldId id="419"/>
            <p14:sldId id="424"/>
            <p14:sldId id="404"/>
            <p14:sldId id="417"/>
            <p14:sldId id="422"/>
            <p14:sldId id="425"/>
            <p14:sldId id="426"/>
            <p14:sldId id="427"/>
            <p14:sldId id="384"/>
            <p14:sldId id="428"/>
            <p14:sldId id="421"/>
            <p14:sldId id="420"/>
            <p14:sldId id="354"/>
            <p14:sldId id="364"/>
            <p14:sldId id="373"/>
            <p14:sldId id="390"/>
            <p14:sldId id="408"/>
            <p14:sldId id="405"/>
            <p14:sldId id="409"/>
            <p14:sldId id="392"/>
            <p14:sldId id="365"/>
            <p14:sldId id="366"/>
            <p14:sldId id="367"/>
            <p14:sldId id="368"/>
            <p14:sldId id="380"/>
            <p14:sldId id="371"/>
            <p14:sldId id="391"/>
            <p14:sldId id="377"/>
            <p14:sldId id="36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617ACA0-ED09-1482-EE2E-EEA7CB6BC841}" name="Tarnobrzeska Agencja Rozwoju Regionalnego S.A. w Tarnobrzegu" initials="AK" userId="S::tarr@tarrsatbg.onmicrosoft.com::a4a34714-0782-4b68-8e8d-bf4eea55fee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56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BD37D306-718E-44AF-9A17-8962E4460C68}">
  <a:tblStyle styleId="{BD37D306-718E-44AF-9A17-8962E4460C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>
      <p:cViewPr>
        <p:scale>
          <a:sx n="70" d="100"/>
          <a:sy n="70" d="100"/>
        </p:scale>
        <p:origin x="-2730" y="-12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59" Type="http://schemas.microsoft.com/office/2018/10/relationships/authors" Target="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.pawlos.TARR\Desktop\Projekty%20realizowane%20prze%20TARR%20S.A.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Relationship Id="rId4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Relationship Id="rId4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explosion val="14"/>
          <c:dLbls>
            <c:dLbl>
              <c:idx val="0"/>
              <c:layout>
                <c:manualLayout>
                  <c:x val="-0.10777885092845718"/>
                  <c:y val="0.14723503932195176"/>
                </c:manualLayout>
              </c:layout>
              <c:tx>
                <c:rich>
                  <a:bodyPr/>
                  <a:lstStyle/>
                  <a:p>
                    <a:r>
                      <a:rPr lang="en-US" sz="2400"/>
                      <a:t>483; </a:t>
                    </a:r>
                    <a:r>
                      <a:rPr lang="en-US" sz="2400" b="1"/>
                      <a:t>18%</a:t>
                    </a:r>
                    <a:endParaRPr lang="en-US" b="1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6EBD-46CB-AC83-2FBF69DD5AB1}"/>
                </c:ext>
              </c:extLst>
            </c:dLbl>
            <c:dLbl>
              <c:idx val="1"/>
              <c:layout>
                <c:manualLayout>
                  <c:x val="0.14025515521578513"/>
                  <c:y val="-0.26731897797981602"/>
                </c:manualLayout>
              </c:layout>
              <c:tx>
                <c:rich>
                  <a:bodyPr/>
                  <a:lstStyle/>
                  <a:p>
                    <a:r>
                      <a:rPr lang="en-US" sz="2400"/>
                      <a:t>1991; </a:t>
                    </a:r>
                    <a:r>
                      <a:rPr lang="en-US" sz="2400" b="1"/>
                      <a:t>75%</a:t>
                    </a:r>
                    <a:endParaRPr lang="en-US" b="1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EBD-46CB-AC83-2FBF69DD5AB1}"/>
                </c:ext>
              </c:extLst>
            </c:dLbl>
            <c:dLbl>
              <c:idx val="2"/>
              <c:layout>
                <c:manualLayout>
                  <c:x val="-4.2721582879063191E-2"/>
                  <c:y val="1.2405164410750149E-2"/>
                </c:manualLayout>
              </c:layout>
              <c:tx>
                <c:rich>
                  <a:bodyPr/>
                  <a:lstStyle/>
                  <a:p>
                    <a:r>
                      <a:rPr lang="en-US" sz="2400"/>
                      <a:t>50; </a:t>
                    </a:r>
                    <a:r>
                      <a:rPr lang="en-US" sz="2400" b="1"/>
                      <a:t>2%</a:t>
                    </a:r>
                    <a:endParaRPr lang="en-US" b="1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6EBD-46CB-AC83-2FBF69DD5AB1}"/>
                </c:ext>
              </c:extLst>
            </c:dLbl>
            <c:dLbl>
              <c:idx val="3"/>
              <c:layout>
                <c:manualLayout>
                  <c:x val="2.8182428339908656E-2"/>
                  <c:y val="-1.535932854886132E-3"/>
                </c:manualLayout>
              </c:layout>
              <c:tx>
                <c:rich>
                  <a:bodyPr/>
                  <a:lstStyle/>
                  <a:p>
                    <a:r>
                      <a:rPr lang="en-US" sz="2400"/>
                      <a:t>127; </a:t>
                    </a:r>
                    <a:r>
                      <a:rPr lang="en-US" sz="2400" b="1"/>
                      <a:t>5%</a:t>
                    </a:r>
                    <a:endParaRPr lang="en-US" b="1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EBD-46CB-AC83-2FBF69DD5A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Arkusz1!$C$50:$C$53</c:f>
              <c:strCache>
                <c:ptCount val="4"/>
                <c:pt idx="0">
                  <c:v>Samorząd Województwa Podkarpackiego</c:v>
                </c:pt>
                <c:pt idx="1">
                  <c:v>Miasto Tarnobrzeg</c:v>
                </c:pt>
                <c:pt idx="2">
                  <c:v>„Siarkopol” Tarnobrzeg Sp. z o.o.</c:v>
                </c:pt>
                <c:pt idx="3">
                  <c:v>Pozostali</c:v>
                </c:pt>
              </c:strCache>
            </c:strRef>
          </c:cat>
          <c:val>
            <c:numRef>
              <c:f>Arkusz1!$D$50:$D$53</c:f>
              <c:numCache>
                <c:formatCode>General</c:formatCode>
                <c:ptCount val="4"/>
                <c:pt idx="0">
                  <c:v>483</c:v>
                </c:pt>
                <c:pt idx="1">
                  <c:v>1991</c:v>
                </c:pt>
                <c:pt idx="2">
                  <c:v>50</c:v>
                </c:pt>
                <c:pt idx="3">
                  <c:v>127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BD-46CB-AC83-2FBF69DD5AB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8983024211370672"/>
          <c:y val="0.30730499910179898"/>
          <c:w val="0.36720371492025028"/>
          <c:h val="0.4568433927913963"/>
        </c:manualLayout>
      </c:layout>
      <c:overlay val="0"/>
      <c:txPr>
        <a:bodyPr/>
        <a:lstStyle/>
        <a:p>
          <a:pPr>
            <a:defRPr sz="1600"/>
          </a:pPr>
          <a:endParaRPr lang="pl-PL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explosion val="20"/>
          <c:dLbls>
            <c:dLbl>
              <c:idx val="0"/>
              <c:layout>
                <c:manualLayout>
                  <c:x val="-0.14261141395345625"/>
                  <c:y val="0.15171737948322683"/>
                </c:manualLayout>
              </c:layout>
              <c:tx>
                <c:rich>
                  <a:bodyPr/>
                  <a:lstStyle/>
                  <a:p>
                    <a:r>
                      <a:rPr lang="en-US" sz="2400" b="0"/>
                      <a:t>783; </a:t>
                    </a:r>
                    <a:r>
                      <a:rPr lang="en-US" sz="2400"/>
                      <a:t>25%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1C82-44C5-92B3-BCC51CCDAFB3}"/>
                </c:ext>
              </c:extLst>
            </c:dLbl>
            <c:dLbl>
              <c:idx val="1"/>
              <c:layout>
                <c:manualLayout>
                  <c:x val="0.18588828378831501"/>
                  <c:y val="-0.18875217917347961"/>
                </c:manualLayout>
              </c:layout>
              <c:tx>
                <c:rich>
                  <a:bodyPr/>
                  <a:lstStyle/>
                  <a:p>
                    <a:r>
                      <a:rPr lang="en-US" sz="2400" b="0"/>
                      <a:t>2087; </a:t>
                    </a:r>
                    <a:r>
                      <a:rPr lang="en-US" sz="2400" b="1"/>
                      <a:t>65%</a:t>
                    </a:r>
                    <a:endParaRPr lang="en-US" b="1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C82-44C5-92B3-BCC51CCDAFB3}"/>
                </c:ext>
              </c:extLst>
            </c:dLbl>
            <c:dLbl>
              <c:idx val="2"/>
              <c:layout>
                <c:manualLayout>
                  <c:x val="-3.4050666574167214E-2"/>
                  <c:y val="-2.6438447771348168E-3"/>
                </c:manualLayout>
              </c:layout>
              <c:tx>
                <c:rich>
                  <a:bodyPr/>
                  <a:lstStyle/>
                  <a:p>
                    <a:r>
                      <a:rPr lang="en-US" sz="2400" b="0"/>
                      <a:t>100; </a:t>
                    </a:r>
                    <a:r>
                      <a:rPr lang="en-US" sz="2400"/>
                      <a:t>3%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1C82-44C5-92B3-BCC51CCDAFB3}"/>
                </c:ext>
              </c:extLst>
            </c:dLbl>
            <c:dLbl>
              <c:idx val="3"/>
              <c:layout>
                <c:manualLayout>
                  <c:x val="8.3943714084197624E-2"/>
                  <c:y val="-3.16137286962841E-2"/>
                </c:manualLayout>
              </c:layout>
              <c:tx>
                <c:rich>
                  <a:bodyPr/>
                  <a:lstStyle/>
                  <a:p>
                    <a:r>
                      <a:rPr lang="en-US" sz="2400" b="0"/>
                      <a:t>224; </a:t>
                    </a:r>
                    <a:r>
                      <a:rPr lang="en-US" sz="2400"/>
                      <a:t>7%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C82-44C5-92B3-BCC51CCDAF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Arkusz1!$C$8:$C$11</c:f>
              <c:strCache>
                <c:ptCount val="4"/>
                <c:pt idx="0">
                  <c:v>Samorząd Województwa Podkarpackiego</c:v>
                </c:pt>
                <c:pt idx="1">
                  <c:v>Miasto Tarnobrzeg</c:v>
                </c:pt>
                <c:pt idx="2">
                  <c:v>„Siarkopol” Tarnobrzeg Sp. z o.o.</c:v>
                </c:pt>
                <c:pt idx="3">
                  <c:v>Pozostali</c:v>
                </c:pt>
              </c:strCache>
            </c:strRef>
          </c:cat>
          <c:val>
            <c:numRef>
              <c:f>Arkusz1!$D$8:$D$11</c:f>
              <c:numCache>
                <c:formatCode>General</c:formatCode>
                <c:ptCount val="4"/>
                <c:pt idx="0">
                  <c:v>783</c:v>
                </c:pt>
                <c:pt idx="1">
                  <c:v>2087</c:v>
                </c:pt>
                <c:pt idx="2">
                  <c:v>100</c:v>
                </c:pt>
                <c:pt idx="3">
                  <c:v>224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C82-44C5-92B3-BCC51CCDAFB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8443465491923641"/>
          <c:y val="0.28199150363936465"/>
          <c:w val="0.39941262848751835"/>
          <c:h val="0.51355328644368692"/>
        </c:manualLayout>
      </c:layout>
      <c:overlay val="0"/>
      <c:txPr>
        <a:bodyPr/>
        <a:lstStyle/>
        <a:p>
          <a:pPr>
            <a:defRPr sz="1600"/>
          </a:pPr>
          <a:endParaRPr lang="pl-PL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836336112047309"/>
          <c:y val="3.0274800188639654E-2"/>
          <c:w val="0.82233871773351042"/>
          <c:h val="0.77612433780651802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D20-4384-8195-F54F434B8F63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D20-4384-8195-F54F434B8F6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D20-4384-8195-F54F434B8F63}"/>
              </c:ext>
            </c:extLst>
          </c:dPt>
          <c:dLbls>
            <c:dLbl>
              <c:idx val="0"/>
              <c:layout>
                <c:manualLayout>
                  <c:x val="7.0827799911465251E-3"/>
                  <c:y val="-8.7912087912087891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/>
                      <a:t> 52.361.766,62 zł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D20-4384-8195-F54F434B8F63}"/>
                </c:ext>
              </c:extLst>
            </c:dLbl>
            <c:dLbl>
              <c:idx val="1"/>
              <c:layout>
                <c:manualLayout>
                  <c:x val="1.5936254980079681E-2"/>
                  <c:y val="-8.791208791208796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</a:t>
                    </a:r>
                    <a:r>
                      <a:rPr lang="en-US" sz="1800" dirty="0"/>
                      <a:t>27.188 .950,50 zł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2D20-4384-8195-F54F434B8F63}"/>
                </c:ext>
              </c:extLst>
            </c:dLbl>
            <c:dLbl>
              <c:idx val="2"/>
              <c:layout>
                <c:manualLayout>
                  <c:x val="2.1248339973439574E-2"/>
                  <c:y val="-6.153846153846154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</a:t>
                    </a:r>
                    <a:r>
                      <a:rPr lang="en-US" sz="1800" dirty="0"/>
                      <a:t>79.550 717,12 zł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2D20-4384-8195-F54F434B8F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WWWW!$A$39:$A$41</c:f>
              <c:strCache>
                <c:ptCount val="3"/>
                <c:pt idx="0">
                  <c:v>Zrealizowaliśmy</c:v>
                </c:pt>
                <c:pt idx="1">
                  <c:v>Realizujemy</c:v>
                </c:pt>
                <c:pt idx="2">
                  <c:v>FUNDUSZE POZYSKANE PRZEZ NASZĄ FIRMĘ</c:v>
                </c:pt>
              </c:strCache>
            </c:strRef>
          </c:cat>
          <c:val>
            <c:numRef>
              <c:f>WWWW!$B$39:$B$41</c:f>
              <c:numCache>
                <c:formatCode>_("zł"* #,##0.00_);_("zł"* \(#,##0.00\);_("zł"* "-"??_);_(@_)</c:formatCode>
                <c:ptCount val="3"/>
                <c:pt idx="0">
                  <c:v>52361766.620000005</c:v>
                </c:pt>
                <c:pt idx="1">
                  <c:v>27188950.5</c:v>
                </c:pt>
                <c:pt idx="2">
                  <c:v>79550717.120000005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D20-4384-8195-F54F434B8F6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215654400"/>
        <c:axId val="186233920"/>
        <c:axId val="0"/>
      </c:bar3DChart>
      <c:catAx>
        <c:axId val="2156544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pl-PL"/>
          </a:p>
        </c:txPr>
        <c:crossAx val="186233920"/>
        <c:crosses val="autoZero"/>
        <c:auto val="1"/>
        <c:lblAlgn val="ctr"/>
        <c:lblOffset val="100"/>
        <c:noMultiLvlLbl val="0"/>
      </c:catAx>
      <c:valAx>
        <c:axId val="186233920"/>
        <c:scaling>
          <c:orientation val="minMax"/>
        </c:scaling>
        <c:delete val="0"/>
        <c:axPos val="l"/>
        <c:numFmt formatCode="_(&quot;zł&quot;* #,##0.00_);_(&quot;zł&quot;* \(#,##0.00\);_(&quot;zł&quot;* &quot;-&quot;??_);_(@_)" sourceLinked="1"/>
        <c:majorTickMark val="none"/>
        <c:minorTickMark val="none"/>
        <c:tickLblPos val="nextTo"/>
        <c:crossAx val="21565440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0"/>
      <c:rotY val="78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1.1373766506066696E-2"/>
          <c:w val="0.96876234021724594"/>
          <c:h val="0.94995542737330652"/>
        </c:manualLayout>
      </c:layout>
      <c:pie3DChart>
        <c:varyColors val="1"/>
        <c:ser>
          <c:idx val="0"/>
          <c:order val="0"/>
          <c:explosion val="15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BB5-41F8-912E-18D17E4CF399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BB5-41F8-912E-18D17E4CF399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BB5-41F8-912E-18D17E4CF399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BB5-41F8-912E-18D17E4CF399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BB5-41F8-912E-18D17E4CF399}"/>
              </c:ext>
            </c:extLst>
          </c:dPt>
          <c:dPt>
            <c:idx val="5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BB5-41F8-912E-18D17E4CF39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  <a:alpha val="90000"/>
                </a:schemeClr>
              </a:solidFill>
              <a:ln w="19050">
                <a:solidFill>
                  <a:schemeClr val="accent1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2BB5-41F8-912E-18D17E4CF39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  <a:alpha val="90000"/>
                </a:schemeClr>
              </a:solidFill>
              <a:ln w="19050">
                <a:solidFill>
                  <a:schemeClr val="accent2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2BB5-41F8-912E-18D17E4CF399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  <a:alpha val="90000"/>
                </a:schemeClr>
              </a:solidFill>
              <a:ln w="19050">
                <a:solidFill>
                  <a:schemeClr val="accent3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2BB5-41F8-912E-18D17E4CF399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  <a:alpha val="90000"/>
                </a:schemeClr>
              </a:solidFill>
              <a:ln w="19050">
                <a:solidFill>
                  <a:schemeClr val="accent4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2BB5-41F8-912E-18D17E4CF399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  <a:alpha val="90000"/>
                </a:schemeClr>
              </a:solidFill>
              <a:ln w="19050">
                <a:solidFill>
                  <a:schemeClr val="accent5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2BB5-41F8-912E-18D17E4CF399}"/>
              </c:ext>
            </c:extLst>
          </c:dPt>
          <c:dLbls>
            <c:dLbl>
              <c:idx val="0"/>
              <c:layout>
                <c:manualLayout>
                  <c:x val="1.0482755233613491E-2"/>
                  <c:y val="-5.6495916280480979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ACCB579A-31F3-4505-AB34-DDD97FD3E170}" type="CATEGORYNAME">
                      <a:rPr lang="pl-PL" sz="1200"/>
                      <a:pPr>
                        <a:defRPr sz="1200" b="1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r>
                      <a:rPr lang="pl-PL" sz="1200" baseline="0" dirty="0"/>
                      <a:t>
</a:t>
                    </a:r>
                    <a:fld id="{60C9236F-1EA4-4F55-9ED4-58F926E8B181}" type="PERCENTAGE">
                      <a:rPr lang="pl-PL" sz="1200" baseline="0"/>
                      <a:pPr>
                        <a:defRPr sz="1200" b="1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[PROCENTOWE]</a:t>
                    </a:fld>
                    <a:endParaRPr lang="pl-PL" sz="1200" baseline="0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noFill/>
                  <a:round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7852322565843931"/>
                      <c:h val="0.116626601753207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BB5-41F8-912E-18D17E4CF399}"/>
                </c:ext>
              </c:extLst>
            </c:dLbl>
            <c:dLbl>
              <c:idx val="1"/>
              <c:layout>
                <c:manualLayout>
                  <c:x val="1.4833760540766919E-2"/>
                  <c:y val="-0.11066012087000179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noFill/>
                  <a:round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7828888730874479"/>
                      <c:h val="0.116626601753207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BB5-41F8-912E-18D17E4CF399}"/>
                </c:ext>
              </c:extLst>
            </c:dLbl>
            <c:dLbl>
              <c:idx val="2"/>
              <c:layout>
                <c:manualLayout>
                  <c:x val="2.7747280157383293E-2"/>
                  <c:y val="-3.207643959195591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10E80F87-0032-4DD2-B966-201854B8FE73}" type="CATEGORYNAME">
                      <a:rPr lang="pl-PL" sz="1200" smtClean="0"/>
                      <a:pPr>
                        <a:defRPr sz="1200" b="1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r>
                      <a:rPr lang="pl-PL" sz="1200" baseline="0" dirty="0"/>
                      <a:t> </a:t>
                    </a:r>
                    <a:fld id="{EA6CA2CD-AD0B-4FAB-BE3F-3F52DED1D200}" type="PERCENTAGE">
                      <a:rPr lang="pl-PL" sz="1200" baseline="0" smtClean="0"/>
                      <a:pPr>
                        <a:defRPr sz="1200" b="1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[PROCENTOWE]</a:t>
                    </a:fld>
                    <a:endParaRPr lang="pl-PL" sz="1200" baseline="0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noFill/>
                  <a:round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6937678478144841"/>
                      <c:h val="0.1477452269138063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BB5-41F8-912E-18D17E4CF399}"/>
                </c:ext>
              </c:extLst>
            </c:dLbl>
            <c:dLbl>
              <c:idx val="3"/>
              <c:layout>
                <c:manualLayout>
                  <c:x val="3.0812587643041751E-2"/>
                  <c:y val="9.1611300902754655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noFill/>
                  <a:round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8190972785893902"/>
                      <c:h val="0.116626601753207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2BB5-41F8-912E-18D17E4CF399}"/>
                </c:ext>
              </c:extLst>
            </c:dLbl>
            <c:dLbl>
              <c:idx val="4"/>
              <c:layout>
                <c:manualLayout>
                  <c:x val="2.4463442217834322E-2"/>
                  <c:y val="0.1770112714921647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noFill/>
                  <a:round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BB5-41F8-912E-18D17E4CF399}"/>
                </c:ext>
              </c:extLst>
            </c:dLbl>
            <c:dLbl>
              <c:idx val="5"/>
              <c:layout>
                <c:manualLayout>
                  <c:x val="-0.12001180766059641"/>
                  <c:y val="0.14467538464376736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noFill/>
                  <a:round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6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BB5-41F8-912E-18D17E4CF399}"/>
                </c:ext>
              </c:extLst>
            </c:dLbl>
            <c:dLbl>
              <c:idx val="6"/>
              <c:layout>
                <c:manualLayout>
                  <c:x val="0.13580089089851613"/>
                  <c:y val="-0.30491232079824854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D9F5C9F6-74D8-467A-B164-53508DBB42FF}" type="CATEGORYNAME">
                      <a:rPr lang="en-US" sz="1200" b="1"/>
                      <a:pPr>
                        <a:defRPr sz="1200" b="1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r>
                      <a:rPr lang="en-US" sz="1200" b="1" baseline="0"/>
                      <a:t> </a:t>
                    </a:r>
                    <a:fld id="{DD3E9D4B-A13F-4AB9-9CC4-CD3F743308BB}" type="PERCENTAGE">
                      <a:rPr lang="en-US" sz="1200" b="1" baseline="0"/>
                      <a:pPr>
                        <a:defRPr sz="1200" b="1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[PROCENTOWE]</a:t>
                    </a:fld>
                    <a:endParaRPr lang="en-US" sz="1200" b="1" baseline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noFill/>
                  <a:round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5713795060380134"/>
                      <c:h val="0.1015987216961133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2BB5-41F8-912E-18D17E4CF399}"/>
                </c:ext>
              </c:extLst>
            </c:dLbl>
            <c:dLbl>
              <c:idx val="7"/>
              <c:layout>
                <c:manualLayout>
                  <c:x val="5.6276131697305803E-2"/>
                  <c:y val="-0.14248365088232665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noFill/>
                  <a:round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2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3226746600525607"/>
                      <c:h val="0.188690786335646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2BB5-41F8-912E-18D17E4CF399}"/>
                </c:ext>
              </c:extLst>
            </c:dLbl>
            <c:dLbl>
              <c:idx val="8"/>
              <c:layout>
                <c:manualLayout>
                  <c:x val="2.2158657855700311E-2"/>
                  <c:y val="0.13951115730671357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noFill/>
                  <a:round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3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4852087333073058"/>
                      <c:h val="0.1095976140524586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2BB5-41F8-912E-18D17E4CF399}"/>
                </c:ext>
              </c:extLst>
            </c:dLbl>
            <c:dLbl>
              <c:idx val="9"/>
              <c:layout>
                <c:manualLayout>
                  <c:x val="-5.59013238775126E-8"/>
                  <c:y val="-0.1745257005031145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A9C951E0-8317-4AFE-8980-566F74264AD7}" type="CATEGORYNAME">
                      <a:rPr lang="pl-PL" sz="1200" smtClean="0"/>
                      <a:pPr>
                        <a:defRPr sz="1200" b="1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r>
                      <a:rPr lang="pl-PL" sz="1200" baseline="0" dirty="0"/>
                      <a:t>
</a:t>
                    </a:r>
                    <a:fld id="{85C84AF0-9FD1-415F-9459-28A3358AB796}" type="PERCENTAGE">
                      <a:rPr lang="pl-PL" sz="1200" baseline="0" dirty="0"/>
                      <a:pPr>
                        <a:defRPr sz="1200" b="1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[PROCENTOWE]</a:t>
                    </a:fld>
                    <a:endParaRPr lang="pl-PL" sz="1200" baseline="0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noFill/>
                  <a:round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5732016655911244"/>
                      <c:h val="0.1923986342166242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2BB5-41F8-912E-18D17E4CF399}"/>
                </c:ext>
              </c:extLst>
            </c:dLbl>
            <c:dLbl>
              <c:idx val="10"/>
              <c:layout>
                <c:manualLayout>
                  <c:x val="7.0419323622450776E-3"/>
                  <c:y val="3.1468614763005632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572D1921-4D50-46C4-AE70-EAC559FEB6B5}" type="CATEGORYNAME">
                      <a:rPr lang="pl-PL" sz="1200" smtClean="0"/>
                      <a:pPr>
                        <a:defRPr sz="1200" b="1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r>
                      <a:rPr lang="pl-PL" sz="1200" baseline="0" dirty="0"/>
                      <a:t> </a:t>
                    </a:r>
                    <a:fld id="{72E16773-2F0D-473F-829E-924A696FCDE1}" type="PERCENTAGE">
                      <a:rPr lang="pl-PL" sz="1200" baseline="0" smtClean="0"/>
                      <a:pPr>
                        <a:defRPr sz="1200" b="1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[PROCENTOWE]</a:t>
                    </a:fld>
                    <a:endParaRPr lang="pl-PL" sz="1200" baseline="0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noFill/>
                  <a:round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9144062229384132"/>
                      <c:h val="0.1722443199678740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2BB5-41F8-912E-18D17E4CF399}"/>
                </c:ext>
              </c:extLst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noFill/>
                <a:round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Arkusz1!$B$3:$B$13</c:f>
              <c:strCache>
                <c:ptCount val="11"/>
                <c:pt idx="0">
                  <c:v>Wynajem biur i pomieszczeń</c:v>
                </c:pt>
                <c:pt idx="1">
                  <c:v>Grupa zakupowa energii</c:v>
                </c:pt>
                <c:pt idx="2">
                  <c:v>Studium wykonalności (oprac.dokum.,INTERREG)</c:v>
                </c:pt>
                <c:pt idx="3">
                  <c:v>Wynajem sali konferencyjnej</c:v>
                </c:pt>
                <c:pt idx="4">
                  <c:v>Czyste powietrze</c:v>
                </c:pt>
                <c:pt idx="5">
                  <c:v>Obsługa księgowa</c:v>
                </c:pt>
                <c:pt idx="6">
                  <c:v>TPPT</c:v>
                </c:pt>
                <c:pt idx="7">
                  <c:v>Inne (szkolenia, organizacja wydarzeń)</c:v>
                </c:pt>
                <c:pt idx="8">
                  <c:v>Dotacje UE</c:v>
                </c:pt>
                <c:pt idx="9">
                  <c:v>Pozostałe przychody operacyjne (PFRON, rozwiązane rezerwy, koszty związane z dochodzeniem roszczeń)</c:v>
                </c:pt>
                <c:pt idx="10">
                  <c:v>Przychody finansowe (odsetki z obrotu pożyczkami + odsetki bankowe od lokat)</c:v>
                </c:pt>
              </c:strCache>
            </c:strRef>
          </c:cat>
          <c:val>
            <c:numRef>
              <c:f>Arkusz1!$C$3:$C$13</c:f>
              <c:numCache>
                <c:formatCode>_-* #\ ##0.00\ [$zł-415]_-;\-* #\ ##0.00\ [$zł-415]_-;_-* "-"??\ [$zł-415]_-;_-@_-</c:formatCode>
                <c:ptCount val="11"/>
                <c:pt idx="0">
                  <c:v>208952.09</c:v>
                </c:pt>
                <c:pt idx="1">
                  <c:v>99570</c:v>
                </c:pt>
                <c:pt idx="2">
                  <c:v>21512.2</c:v>
                </c:pt>
                <c:pt idx="3">
                  <c:v>10937.38</c:v>
                </c:pt>
                <c:pt idx="4">
                  <c:v>66005.33</c:v>
                </c:pt>
                <c:pt idx="5">
                  <c:v>3650.4</c:v>
                </c:pt>
                <c:pt idx="6">
                  <c:v>1255761.19</c:v>
                </c:pt>
                <c:pt idx="7">
                  <c:v>44227.64</c:v>
                </c:pt>
                <c:pt idx="8">
                  <c:v>1101035.6200000001</c:v>
                </c:pt>
                <c:pt idx="9">
                  <c:v>72497.279999999999</c:v>
                </c:pt>
                <c:pt idx="10">
                  <c:v>45010.18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2BB5-41F8-912E-18D17E4CF399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8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7675409004906127E-2"/>
          <c:y val="6.9463829413893577E-2"/>
          <c:w val="0.84242008980138794"/>
          <c:h val="0.82393118650635533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05F-4CD7-951B-6C7E721BC7C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05F-4CD7-951B-6C7E721BC7C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05F-4CD7-951B-6C7E721BC7C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05F-4CD7-951B-6C7E721BC7C8}"/>
              </c:ext>
            </c:extLst>
          </c:dPt>
          <c:dPt>
            <c:idx val="4"/>
            <c:bubble3D val="0"/>
            <c:explosion val="9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05F-4CD7-951B-6C7E721BC7C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05F-4CD7-951B-6C7E721BC7C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05F-4CD7-951B-6C7E721BC7C8}"/>
              </c:ext>
            </c:extLst>
          </c:dPt>
          <c:dLbls>
            <c:dLbl>
              <c:idx val="0"/>
              <c:layout>
                <c:manualLayout>
                  <c:x val="0.10288411105931168"/>
                  <c:y val="-1.906189339465035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05F-4CD7-951B-6C7E721BC7C8}"/>
                </c:ext>
              </c:extLst>
            </c:dLbl>
            <c:dLbl>
              <c:idx val="1"/>
              <c:layout>
                <c:manualLayout>
                  <c:x val="0.13775788514069906"/>
                  <c:y val="8.588892016479558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05F-4CD7-951B-6C7E721BC7C8}"/>
                </c:ext>
              </c:extLst>
            </c:dLbl>
            <c:dLbl>
              <c:idx val="2"/>
              <c:layout>
                <c:manualLayout>
                  <c:x val="-0.23348139313655822"/>
                  <c:y val="-0.1868487046291185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05F-4CD7-951B-6C7E721BC7C8}"/>
                </c:ext>
              </c:extLst>
            </c:dLbl>
            <c:dLbl>
              <c:idx val="3"/>
              <c:layout>
                <c:manualLayout>
                  <c:x val="0.10291705253868612"/>
                  <c:y val="1.3020241198167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05F-4CD7-951B-6C7E721BC7C8}"/>
                </c:ext>
              </c:extLst>
            </c:dLbl>
            <c:dLbl>
              <c:idx val="4"/>
              <c:layout>
                <c:manualLayout>
                  <c:x val="0.16542872781522547"/>
                  <c:y val="-0.1116113631461774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05F-4CD7-951B-6C7E721BC7C8}"/>
                </c:ext>
              </c:extLst>
            </c:dLbl>
            <c:dLbl>
              <c:idx val="5"/>
              <c:layout>
                <c:manualLayout>
                  <c:x val="-0.16926745021142603"/>
                  <c:y val="5.6065117549372618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05F-4CD7-951B-6C7E721BC7C8}"/>
                </c:ext>
              </c:extLst>
            </c:dLbl>
            <c:dLbl>
              <c:idx val="6"/>
              <c:layout>
                <c:manualLayout>
                  <c:x val="-0.14577776523604646"/>
                  <c:y val="0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05F-4CD7-951B-6C7E721BC7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Arkusz2!$B$2:$B$8</c:f>
              <c:strCache>
                <c:ptCount val="7"/>
                <c:pt idx="0">
                  <c:v>Amortyzacja </c:v>
                </c:pt>
                <c:pt idx="1">
                  <c:v>Zużycie materiałów i energii </c:v>
                </c:pt>
                <c:pt idx="2">
                  <c:v>Usługi obce </c:v>
                </c:pt>
                <c:pt idx="3">
                  <c:v>Podatki i opłaty </c:v>
                </c:pt>
                <c:pt idx="4">
                  <c:v>Wynagrodzenia </c:v>
                </c:pt>
                <c:pt idx="5">
                  <c:v>Ubezpieczenia społeczne i in. świadczenia</c:v>
                </c:pt>
                <c:pt idx="6">
                  <c:v>Pozostałe koszty rodzajowe </c:v>
                </c:pt>
              </c:strCache>
            </c:strRef>
          </c:cat>
          <c:val>
            <c:numRef>
              <c:f>Arkusz2!$C$2:$C$8</c:f>
              <c:numCache>
                <c:formatCode>_("zł"* #,##0.00_);_("zł"* \(#,##0.00\);_("zł"* "-"??_);_(@_)</c:formatCode>
                <c:ptCount val="7"/>
                <c:pt idx="0">
                  <c:v>10244.709999999999</c:v>
                </c:pt>
                <c:pt idx="1">
                  <c:v>160374.59</c:v>
                </c:pt>
                <c:pt idx="2">
                  <c:v>1198007.18</c:v>
                </c:pt>
                <c:pt idx="3">
                  <c:v>47949.57</c:v>
                </c:pt>
                <c:pt idx="4">
                  <c:v>1161230.6299999999</c:v>
                </c:pt>
                <c:pt idx="5">
                  <c:v>226767.3</c:v>
                </c:pt>
                <c:pt idx="6">
                  <c:v>32659.09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C05F-4CD7-951B-6C7E721BC7C8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C05F-4CD7-951B-6C7E721BC7C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2-C05F-4CD7-951B-6C7E721BC7C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4-C05F-4CD7-951B-6C7E721BC7C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6-C05F-4CD7-951B-6C7E721BC7C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8-C05F-4CD7-951B-6C7E721BC7C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A-C05F-4CD7-951B-6C7E721BC7C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C-C05F-4CD7-951B-6C7E721BC7C8}"/>
              </c:ext>
            </c:extLst>
          </c:dPt>
          <c:cat>
            <c:strRef>
              <c:f>Arkusz2!$B$2:$B$8</c:f>
              <c:strCache>
                <c:ptCount val="7"/>
                <c:pt idx="0">
                  <c:v>Amortyzacja </c:v>
                </c:pt>
                <c:pt idx="1">
                  <c:v>Zużycie materiałów i energii </c:v>
                </c:pt>
                <c:pt idx="2">
                  <c:v>Usługi obce </c:v>
                </c:pt>
                <c:pt idx="3">
                  <c:v>Podatki i opłaty </c:v>
                </c:pt>
                <c:pt idx="4">
                  <c:v>Wynagrodzenia </c:v>
                </c:pt>
                <c:pt idx="5">
                  <c:v>Ubezpieczenia społeczne i in. świadczenia</c:v>
                </c:pt>
                <c:pt idx="6">
                  <c:v>Pozostałe koszty rodzajowe </c:v>
                </c:pt>
              </c:strCache>
            </c:strRef>
          </c:cat>
          <c:val>
            <c:numRef>
              <c:f>Arkusz2!$D$2:$D$8</c:f>
              <c:numCache>
                <c:formatCode>General</c:formatCode>
                <c:ptCount val="7"/>
                <c:pt idx="0">
                  <c:v>0.36</c:v>
                </c:pt>
                <c:pt idx="1">
                  <c:v>5.65</c:v>
                </c:pt>
                <c:pt idx="2">
                  <c:v>42.23</c:v>
                </c:pt>
                <c:pt idx="3">
                  <c:v>1.69</c:v>
                </c:pt>
                <c:pt idx="4">
                  <c:v>40.93</c:v>
                </c:pt>
                <c:pt idx="5">
                  <c:v>7.99</c:v>
                </c:pt>
                <c:pt idx="6">
                  <c:v>1.1499999999999999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D-C05F-4CD7-951B-6C7E721BC7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jfif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jf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552196-BF50-4848-8EDC-8125AB21B88B}" type="doc">
      <dgm:prSet loTypeId="urn:microsoft.com/office/officeart/2005/8/layout/vList3#1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pl-PL"/>
        </a:p>
      </dgm:t>
    </dgm:pt>
    <dgm:pt modelId="{9C803DEE-3785-42B9-94CA-824364E332D7}">
      <dgm:prSet phldrT="[Tekst]" custT="1"/>
      <dgm:spPr/>
      <dgm:t>
        <a:bodyPr/>
        <a:lstStyle/>
        <a:p>
          <a:pPr algn="l"/>
          <a:r>
            <a:rPr lang="pl-PL" sz="2000" b="1" dirty="0">
              <a:solidFill>
                <a:schemeClr val="tx1"/>
              </a:solidFill>
              <a:latin typeface="Barlow Condensed" charset="-18"/>
            </a:rPr>
            <a:t>Realizacja projektów</a:t>
          </a:r>
          <a:endParaRPr lang="pl-PL" sz="2000" dirty="0">
            <a:solidFill>
              <a:schemeClr val="tx1"/>
            </a:solidFill>
            <a:latin typeface="Barlow Condensed" charset="-18"/>
          </a:endParaRPr>
        </a:p>
      </dgm:t>
    </dgm:pt>
    <dgm:pt modelId="{EA730DD5-539F-403E-A9E5-07DC333A5E4D}" type="parTrans" cxnId="{9A576D42-EA64-4AC6-A22D-9698ED120634}">
      <dgm:prSet/>
      <dgm:spPr/>
      <dgm:t>
        <a:bodyPr/>
        <a:lstStyle/>
        <a:p>
          <a:pPr algn="l"/>
          <a:endParaRPr lang="pl-PL">
            <a:latin typeface="Barlow Condensed" charset="-18"/>
          </a:endParaRPr>
        </a:p>
      </dgm:t>
    </dgm:pt>
    <dgm:pt modelId="{63836158-9FC7-4EE8-97B0-0CBBAD97C0E1}" type="sibTrans" cxnId="{9A576D42-EA64-4AC6-A22D-9698ED120634}">
      <dgm:prSet/>
      <dgm:spPr/>
      <dgm:t>
        <a:bodyPr/>
        <a:lstStyle/>
        <a:p>
          <a:pPr algn="l"/>
          <a:endParaRPr lang="pl-PL">
            <a:latin typeface="Barlow Condensed" charset="-18"/>
          </a:endParaRPr>
        </a:p>
      </dgm:t>
    </dgm:pt>
    <dgm:pt modelId="{04AA4F82-83E6-473F-96FF-D3FD7918DED5}">
      <dgm:prSet phldrT="[Tekst]" custT="1"/>
      <dgm:spPr/>
      <dgm:t>
        <a:bodyPr/>
        <a:lstStyle/>
        <a:p>
          <a:pPr algn="l"/>
          <a:r>
            <a:rPr lang="pl-PL" sz="2000" b="1" dirty="0">
              <a:solidFill>
                <a:schemeClr val="tx1"/>
              </a:solidFill>
              <a:latin typeface="Barlow Condensed" charset="-18"/>
            </a:rPr>
            <a:t>Zarządzanie TPP-T</a:t>
          </a:r>
          <a:endParaRPr lang="pl-PL" sz="2000" dirty="0">
            <a:solidFill>
              <a:schemeClr val="tx1"/>
            </a:solidFill>
            <a:latin typeface="Barlow Condensed" charset="-18"/>
          </a:endParaRPr>
        </a:p>
      </dgm:t>
    </dgm:pt>
    <dgm:pt modelId="{659C28EE-3541-4A4E-8F07-E636A22FEF13}" type="sibTrans" cxnId="{BE4439F5-4529-4978-B1B5-170995604B6A}">
      <dgm:prSet/>
      <dgm:spPr/>
      <dgm:t>
        <a:bodyPr/>
        <a:lstStyle/>
        <a:p>
          <a:pPr algn="l"/>
          <a:endParaRPr lang="pl-PL">
            <a:latin typeface="Barlow Condensed" charset="-18"/>
          </a:endParaRPr>
        </a:p>
      </dgm:t>
    </dgm:pt>
    <dgm:pt modelId="{6A890625-7560-472D-9F8C-6D47AC6A60DC}" type="parTrans" cxnId="{BE4439F5-4529-4978-B1B5-170995604B6A}">
      <dgm:prSet/>
      <dgm:spPr/>
      <dgm:t>
        <a:bodyPr/>
        <a:lstStyle/>
        <a:p>
          <a:pPr algn="l"/>
          <a:endParaRPr lang="pl-PL">
            <a:latin typeface="Barlow Condensed" charset="-18"/>
          </a:endParaRPr>
        </a:p>
      </dgm:t>
    </dgm:pt>
    <dgm:pt modelId="{FE480CCD-194E-4CCC-A346-F13CBAF8F7E5}">
      <dgm:prSet custT="1"/>
      <dgm:spPr/>
      <dgm:t>
        <a:bodyPr/>
        <a:lstStyle/>
        <a:p>
          <a:pPr algn="l"/>
          <a:r>
            <a:rPr lang="pl-PL" sz="2000" b="1" dirty="0">
              <a:solidFill>
                <a:schemeClr val="tx1"/>
              </a:solidFill>
              <a:latin typeface="Barlow Condensed" charset="-18"/>
            </a:rPr>
            <a:t>Fundusz Pożyczkowy</a:t>
          </a:r>
          <a:endParaRPr lang="pl-PL" sz="2000" dirty="0">
            <a:solidFill>
              <a:schemeClr val="tx1"/>
            </a:solidFill>
            <a:latin typeface="Barlow Condensed" charset="-18"/>
          </a:endParaRPr>
        </a:p>
      </dgm:t>
    </dgm:pt>
    <dgm:pt modelId="{8FE66C4D-3E91-4271-A035-76452D127F23}" type="parTrans" cxnId="{06DB0DFC-49AF-4C9D-8801-BC9B0EBA7850}">
      <dgm:prSet/>
      <dgm:spPr/>
      <dgm:t>
        <a:bodyPr/>
        <a:lstStyle/>
        <a:p>
          <a:pPr algn="l"/>
          <a:endParaRPr lang="pl-PL">
            <a:latin typeface="Barlow Condensed" charset="-18"/>
          </a:endParaRPr>
        </a:p>
      </dgm:t>
    </dgm:pt>
    <dgm:pt modelId="{DE3CDB6C-FBC0-4ADE-BC58-FD473C575E56}" type="sibTrans" cxnId="{06DB0DFC-49AF-4C9D-8801-BC9B0EBA7850}">
      <dgm:prSet/>
      <dgm:spPr/>
      <dgm:t>
        <a:bodyPr/>
        <a:lstStyle/>
        <a:p>
          <a:pPr algn="l"/>
          <a:endParaRPr lang="pl-PL">
            <a:latin typeface="Barlow Condensed" charset="-18"/>
          </a:endParaRPr>
        </a:p>
      </dgm:t>
    </dgm:pt>
    <dgm:pt modelId="{C2CC5E8F-BDBE-430F-937F-656E90342426}">
      <dgm:prSet custT="1"/>
      <dgm:spPr/>
      <dgm:t>
        <a:bodyPr/>
        <a:lstStyle/>
        <a:p>
          <a:pPr algn="l"/>
          <a:r>
            <a:rPr lang="pl-PL" sz="2000" b="1" dirty="0">
              <a:solidFill>
                <a:schemeClr val="tx1"/>
              </a:solidFill>
              <a:latin typeface="Barlow Condensed" charset="-18"/>
            </a:rPr>
            <a:t>Komercjalizacja usług</a:t>
          </a:r>
          <a:endParaRPr lang="pl-PL" sz="2000" dirty="0">
            <a:solidFill>
              <a:schemeClr val="tx1"/>
            </a:solidFill>
            <a:latin typeface="Barlow Condensed" charset="-18"/>
          </a:endParaRPr>
        </a:p>
      </dgm:t>
    </dgm:pt>
    <dgm:pt modelId="{2DADCA76-D49C-424C-ACD3-ABC3E2CA6707}" type="parTrans" cxnId="{870A9425-1303-4F21-9A71-772ABAE8EC6D}">
      <dgm:prSet/>
      <dgm:spPr/>
      <dgm:t>
        <a:bodyPr/>
        <a:lstStyle/>
        <a:p>
          <a:pPr algn="l"/>
          <a:endParaRPr lang="pl-PL">
            <a:latin typeface="Barlow Condensed" charset="-18"/>
          </a:endParaRPr>
        </a:p>
      </dgm:t>
    </dgm:pt>
    <dgm:pt modelId="{A35533B8-AEA2-4280-A6FD-C383280D8FBF}" type="sibTrans" cxnId="{870A9425-1303-4F21-9A71-772ABAE8EC6D}">
      <dgm:prSet/>
      <dgm:spPr/>
      <dgm:t>
        <a:bodyPr/>
        <a:lstStyle/>
        <a:p>
          <a:pPr algn="l"/>
          <a:endParaRPr lang="pl-PL">
            <a:latin typeface="Barlow Condensed" charset="-18"/>
          </a:endParaRPr>
        </a:p>
      </dgm:t>
    </dgm:pt>
    <dgm:pt modelId="{0F36F0E4-0BD0-496D-AC3A-BD184AE08B92}">
      <dgm:prSet custT="1"/>
      <dgm:spPr/>
      <dgm:t>
        <a:bodyPr/>
        <a:lstStyle/>
        <a:p>
          <a:pPr algn="l"/>
          <a:r>
            <a:rPr lang="pl-PL" sz="1800" b="1" dirty="0">
              <a:solidFill>
                <a:schemeClr val="tx1"/>
              </a:solidFill>
              <a:latin typeface="Barlow Condensed" charset="-18"/>
            </a:rPr>
            <a:t>Zarządzanie Inkubatorem  Przedsiębiorczości </a:t>
          </a:r>
          <a:r>
            <a:rPr lang="pl-PL" sz="1800" b="1" dirty="0">
              <a:latin typeface="Barlow Condensed" charset="-18"/>
            </a:rPr>
            <a:t/>
          </a:r>
          <a:br>
            <a:rPr lang="pl-PL" sz="1800" b="1" dirty="0">
              <a:latin typeface="Barlow Condensed" charset="-18"/>
            </a:rPr>
          </a:br>
          <a:r>
            <a:rPr lang="pl-PL" sz="1800" b="1" dirty="0">
              <a:solidFill>
                <a:schemeClr val="tx1"/>
              </a:solidFill>
              <a:latin typeface="Barlow Condensed" charset="-18"/>
            </a:rPr>
            <a:t>oraz</a:t>
          </a:r>
          <a:r>
            <a:rPr lang="pl-PL" sz="1800" b="1" dirty="0">
              <a:latin typeface="Barlow Condensed" charset="-18"/>
            </a:rPr>
            <a:t> </a:t>
          </a:r>
          <a:r>
            <a:rPr lang="pl-PL" sz="1800" b="1" dirty="0">
              <a:solidFill>
                <a:schemeClr val="tx1"/>
              </a:solidFill>
              <a:latin typeface="Barlow Condensed" charset="-18"/>
            </a:rPr>
            <a:t>Tarnobrzeskim Ośrodkiem  Wspierania Ekonomii Społecznej</a:t>
          </a:r>
          <a:endParaRPr lang="pl-PL" sz="1800" dirty="0">
            <a:solidFill>
              <a:schemeClr val="tx1"/>
            </a:solidFill>
          </a:endParaRPr>
        </a:p>
      </dgm:t>
    </dgm:pt>
    <dgm:pt modelId="{4FCCDB25-6AC3-4FF8-A399-0F04EF7ABADE}" type="parTrans" cxnId="{A37FE0E6-B0FE-496B-B77D-7B93574BC461}">
      <dgm:prSet/>
      <dgm:spPr/>
      <dgm:t>
        <a:bodyPr/>
        <a:lstStyle/>
        <a:p>
          <a:endParaRPr lang="pl-PL"/>
        </a:p>
      </dgm:t>
    </dgm:pt>
    <dgm:pt modelId="{6D8E9BA6-31BB-4DE9-B857-648788A13CD9}" type="sibTrans" cxnId="{A37FE0E6-B0FE-496B-B77D-7B93574BC461}">
      <dgm:prSet/>
      <dgm:spPr/>
      <dgm:t>
        <a:bodyPr/>
        <a:lstStyle/>
        <a:p>
          <a:endParaRPr lang="pl-PL"/>
        </a:p>
      </dgm:t>
    </dgm:pt>
    <dgm:pt modelId="{D20D501B-E532-479D-BF9B-CA0D903B1153}" type="pres">
      <dgm:prSet presAssocID="{69552196-BF50-4848-8EDC-8125AB21B88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AEC8CD15-36DE-448A-A355-75188FCCFB6E}" type="pres">
      <dgm:prSet presAssocID="{9C803DEE-3785-42B9-94CA-824364E332D7}" presName="composite" presStyleCnt="0"/>
      <dgm:spPr/>
    </dgm:pt>
    <dgm:pt modelId="{E75B0B19-F119-47E1-8315-4BC3085DDAEF}" type="pres">
      <dgm:prSet presAssocID="{9C803DEE-3785-42B9-94CA-824364E332D7}" presName="imgShp" presStyleLbl="fgImgPlace1" presStyleIdx="0" presStyleCnt="5" custScaleX="83326" custScaleY="81355" custLinFactNeighborX="-88075" custLinFactNeighborY="-96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E6DCD3C-1094-4E39-92C9-036DA1956F72}" type="pres">
      <dgm:prSet presAssocID="{9C803DEE-3785-42B9-94CA-824364E332D7}" presName="txShp" presStyleLbl="node1" presStyleIdx="0" presStyleCnt="5" custScaleY="68002" custLinFactNeighborX="-4458" custLinFactNeighborY="-182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05351B0-29AF-4176-BCC1-F9D21CAEFDD5}" type="pres">
      <dgm:prSet presAssocID="{63836158-9FC7-4EE8-97B0-0CBBAD97C0E1}" presName="spacing" presStyleCnt="0"/>
      <dgm:spPr/>
    </dgm:pt>
    <dgm:pt modelId="{0AC1A9F1-C210-4CE9-A664-F1FE1C33310F}" type="pres">
      <dgm:prSet presAssocID="{04AA4F82-83E6-473F-96FF-D3FD7918DED5}" presName="composite" presStyleCnt="0"/>
      <dgm:spPr/>
    </dgm:pt>
    <dgm:pt modelId="{D1593DC3-BE9D-4C75-88BF-E24A18999722}" type="pres">
      <dgm:prSet presAssocID="{04AA4F82-83E6-473F-96FF-D3FD7918DED5}" presName="imgShp" presStyleLbl="fgImgPlace1" presStyleIdx="1" presStyleCnt="5" custScaleX="85840" custScaleY="83515" custLinFactNeighborX="-91960" custLinFactNeighborY="-1891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3000" r="-73000"/>
          </a:stretch>
        </a:blipFill>
      </dgm:spPr>
    </dgm:pt>
    <dgm:pt modelId="{8FEF5D7E-460F-47B8-B476-16FD0B46B7FF}" type="pres">
      <dgm:prSet presAssocID="{04AA4F82-83E6-473F-96FF-D3FD7918DED5}" presName="txShp" presStyleLbl="node1" presStyleIdx="1" presStyleCnt="5" custScaleX="102353" custScaleY="73957" custLinFactNeighborX="-6728" custLinFactNeighborY="-2149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2910D5A-0546-481C-9ABF-CAAD2359AD78}" type="pres">
      <dgm:prSet presAssocID="{659C28EE-3541-4A4E-8F07-E636A22FEF13}" presName="spacing" presStyleCnt="0"/>
      <dgm:spPr/>
    </dgm:pt>
    <dgm:pt modelId="{9CC174BE-DE88-4567-A80A-664E70A7A06E}" type="pres">
      <dgm:prSet presAssocID="{0F36F0E4-0BD0-496D-AC3A-BD184AE08B92}" presName="composite" presStyleCnt="0"/>
      <dgm:spPr/>
    </dgm:pt>
    <dgm:pt modelId="{7DFCD254-410F-461F-A2EB-2AB18AA3DB89}" type="pres">
      <dgm:prSet presAssocID="{0F36F0E4-0BD0-496D-AC3A-BD184AE08B92}" presName="imgShp" presStyleLbl="fgImgPlace1" presStyleIdx="2" presStyleCnt="5" custScaleX="94628" custScaleY="81063" custLinFactX="-6116" custLinFactNeighborX="-100000" custLinFactNeighborY="-3281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48C8381A-2C1F-4664-9DC7-2715C3DAB307}" type="pres">
      <dgm:prSet presAssocID="{0F36F0E4-0BD0-496D-AC3A-BD184AE08B92}" presName="txShp" presStyleLbl="node1" presStyleIdx="2" presStyleCnt="5" custScaleY="87342" custLinFactNeighborX="10091" custLinFactNeighborY="-3606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2F47539-E240-4200-ACEC-609451ABE2AB}" type="pres">
      <dgm:prSet presAssocID="{6D8E9BA6-31BB-4DE9-B857-648788A13CD9}" presName="spacing" presStyleCnt="0"/>
      <dgm:spPr/>
    </dgm:pt>
    <dgm:pt modelId="{B1CF2408-0A37-4FB9-A52F-4BA078B7A771}" type="pres">
      <dgm:prSet presAssocID="{FE480CCD-194E-4CCC-A346-F13CBAF8F7E5}" presName="composite" presStyleCnt="0"/>
      <dgm:spPr/>
    </dgm:pt>
    <dgm:pt modelId="{6EF44EAA-11DE-48F5-9983-397360B6F003}" type="pres">
      <dgm:prSet presAssocID="{FE480CCD-194E-4CCC-A346-F13CBAF8F7E5}" presName="imgShp" presStyleLbl="fgImgPlace1" presStyleIdx="3" presStyleCnt="5" custScaleX="84030" custScaleY="73730" custLinFactNeighborX="-52107" custLinFactNeighborY="-46671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E5520363-B00F-4CD3-919B-2003D3210DFB}" type="pres">
      <dgm:prSet presAssocID="{FE480CCD-194E-4CCC-A346-F13CBAF8F7E5}" presName="txShp" presStyleLbl="node1" presStyleIdx="3" presStyleCnt="5" custScaleX="106971" custScaleY="71621" custLinFactNeighborX="2580" custLinFactNeighborY="-4772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D823FA7-739A-49BA-A8D6-285350726AEA}" type="pres">
      <dgm:prSet presAssocID="{DE3CDB6C-FBC0-4ADE-BC58-FD473C575E56}" presName="spacing" presStyleCnt="0"/>
      <dgm:spPr/>
    </dgm:pt>
    <dgm:pt modelId="{F80284E4-1BCF-459D-A07D-9C605A2601CC}" type="pres">
      <dgm:prSet presAssocID="{C2CC5E8F-BDBE-430F-937F-656E90342426}" presName="composite" presStyleCnt="0"/>
      <dgm:spPr/>
    </dgm:pt>
    <dgm:pt modelId="{9E76A974-D22E-4831-9505-57EC723C22B1}" type="pres">
      <dgm:prSet presAssocID="{C2CC5E8F-BDBE-430F-937F-656E90342426}" presName="imgShp" presStyleLbl="fgImgPlace1" presStyleIdx="4" presStyleCnt="5" custScaleX="92811" custScaleY="70025" custLinFactNeighborX="-21963" custLinFactNeighborY="-6839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F02BF911-45A4-4EED-9DD9-8E4F25D76056}" type="pres">
      <dgm:prSet presAssocID="{C2CC5E8F-BDBE-430F-937F-656E90342426}" presName="txShp" presStyleLbl="node1" presStyleIdx="4" presStyleCnt="5" custScaleX="104403" custScaleY="65393" custLinFactNeighborX="8801" custLinFactNeighborY="-3759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E4439F5-4529-4978-B1B5-170995604B6A}" srcId="{69552196-BF50-4848-8EDC-8125AB21B88B}" destId="{04AA4F82-83E6-473F-96FF-D3FD7918DED5}" srcOrd="1" destOrd="0" parTransId="{6A890625-7560-472D-9F8C-6D47AC6A60DC}" sibTransId="{659C28EE-3541-4A4E-8F07-E636A22FEF13}"/>
    <dgm:cxn modelId="{35C6E084-C6C8-45DD-85FB-ECAC9CE20A02}" type="presOf" srcId="{FE480CCD-194E-4CCC-A346-F13CBAF8F7E5}" destId="{E5520363-B00F-4CD3-919B-2003D3210DFB}" srcOrd="0" destOrd="0" presId="urn:microsoft.com/office/officeart/2005/8/layout/vList3#1"/>
    <dgm:cxn modelId="{8E64C56F-6841-4B69-83E3-A41A38AB5783}" type="presOf" srcId="{69552196-BF50-4848-8EDC-8125AB21B88B}" destId="{D20D501B-E532-479D-BF9B-CA0D903B1153}" srcOrd="0" destOrd="0" presId="urn:microsoft.com/office/officeart/2005/8/layout/vList3#1"/>
    <dgm:cxn modelId="{E8A3B19B-60A8-4C03-821E-31924F191828}" type="presOf" srcId="{9C803DEE-3785-42B9-94CA-824364E332D7}" destId="{FE6DCD3C-1094-4E39-92C9-036DA1956F72}" srcOrd="0" destOrd="0" presId="urn:microsoft.com/office/officeart/2005/8/layout/vList3#1"/>
    <dgm:cxn modelId="{4B18D42A-9CB1-400D-8AF4-6752854384EE}" type="presOf" srcId="{04AA4F82-83E6-473F-96FF-D3FD7918DED5}" destId="{8FEF5D7E-460F-47B8-B476-16FD0B46B7FF}" srcOrd="0" destOrd="0" presId="urn:microsoft.com/office/officeart/2005/8/layout/vList3#1"/>
    <dgm:cxn modelId="{A37FE0E6-B0FE-496B-B77D-7B93574BC461}" srcId="{69552196-BF50-4848-8EDC-8125AB21B88B}" destId="{0F36F0E4-0BD0-496D-AC3A-BD184AE08B92}" srcOrd="2" destOrd="0" parTransId="{4FCCDB25-6AC3-4FF8-A399-0F04EF7ABADE}" sibTransId="{6D8E9BA6-31BB-4DE9-B857-648788A13CD9}"/>
    <dgm:cxn modelId="{06DB0DFC-49AF-4C9D-8801-BC9B0EBA7850}" srcId="{69552196-BF50-4848-8EDC-8125AB21B88B}" destId="{FE480CCD-194E-4CCC-A346-F13CBAF8F7E5}" srcOrd="3" destOrd="0" parTransId="{8FE66C4D-3E91-4271-A035-76452D127F23}" sibTransId="{DE3CDB6C-FBC0-4ADE-BC58-FD473C575E56}"/>
    <dgm:cxn modelId="{2505A16D-8E3C-44BC-A222-C7686291DD10}" type="presOf" srcId="{0F36F0E4-0BD0-496D-AC3A-BD184AE08B92}" destId="{48C8381A-2C1F-4664-9DC7-2715C3DAB307}" srcOrd="0" destOrd="0" presId="urn:microsoft.com/office/officeart/2005/8/layout/vList3#1"/>
    <dgm:cxn modelId="{3467760F-1387-40AE-B580-379D0EDF6FF9}" type="presOf" srcId="{C2CC5E8F-BDBE-430F-937F-656E90342426}" destId="{F02BF911-45A4-4EED-9DD9-8E4F25D76056}" srcOrd="0" destOrd="0" presId="urn:microsoft.com/office/officeart/2005/8/layout/vList3#1"/>
    <dgm:cxn modelId="{870A9425-1303-4F21-9A71-772ABAE8EC6D}" srcId="{69552196-BF50-4848-8EDC-8125AB21B88B}" destId="{C2CC5E8F-BDBE-430F-937F-656E90342426}" srcOrd="4" destOrd="0" parTransId="{2DADCA76-D49C-424C-ACD3-ABC3E2CA6707}" sibTransId="{A35533B8-AEA2-4280-A6FD-C383280D8FBF}"/>
    <dgm:cxn modelId="{9A576D42-EA64-4AC6-A22D-9698ED120634}" srcId="{69552196-BF50-4848-8EDC-8125AB21B88B}" destId="{9C803DEE-3785-42B9-94CA-824364E332D7}" srcOrd="0" destOrd="0" parTransId="{EA730DD5-539F-403E-A9E5-07DC333A5E4D}" sibTransId="{63836158-9FC7-4EE8-97B0-0CBBAD97C0E1}"/>
    <dgm:cxn modelId="{EC34BAD9-93DF-4ED2-91CB-957BAD8FC735}" type="presParOf" srcId="{D20D501B-E532-479D-BF9B-CA0D903B1153}" destId="{AEC8CD15-36DE-448A-A355-75188FCCFB6E}" srcOrd="0" destOrd="0" presId="urn:microsoft.com/office/officeart/2005/8/layout/vList3#1"/>
    <dgm:cxn modelId="{1DE15737-192C-42FF-810F-B62FA3A8EB86}" type="presParOf" srcId="{AEC8CD15-36DE-448A-A355-75188FCCFB6E}" destId="{E75B0B19-F119-47E1-8315-4BC3085DDAEF}" srcOrd="0" destOrd="0" presId="urn:microsoft.com/office/officeart/2005/8/layout/vList3#1"/>
    <dgm:cxn modelId="{D61731F9-FCF9-497A-9E5A-0D01264E5C10}" type="presParOf" srcId="{AEC8CD15-36DE-448A-A355-75188FCCFB6E}" destId="{FE6DCD3C-1094-4E39-92C9-036DA1956F72}" srcOrd="1" destOrd="0" presId="urn:microsoft.com/office/officeart/2005/8/layout/vList3#1"/>
    <dgm:cxn modelId="{68B76866-0C7D-426E-B5FD-CA3F27C5531C}" type="presParOf" srcId="{D20D501B-E532-479D-BF9B-CA0D903B1153}" destId="{005351B0-29AF-4176-BCC1-F9D21CAEFDD5}" srcOrd="1" destOrd="0" presId="urn:microsoft.com/office/officeart/2005/8/layout/vList3#1"/>
    <dgm:cxn modelId="{742B7025-C8C1-4ABE-A5EC-5B03EA549D09}" type="presParOf" srcId="{D20D501B-E532-479D-BF9B-CA0D903B1153}" destId="{0AC1A9F1-C210-4CE9-A664-F1FE1C33310F}" srcOrd="2" destOrd="0" presId="urn:microsoft.com/office/officeart/2005/8/layout/vList3#1"/>
    <dgm:cxn modelId="{B1258553-6687-4DD9-9CCB-3F8D4BDFEF67}" type="presParOf" srcId="{0AC1A9F1-C210-4CE9-A664-F1FE1C33310F}" destId="{D1593DC3-BE9D-4C75-88BF-E24A18999722}" srcOrd="0" destOrd="0" presId="urn:microsoft.com/office/officeart/2005/8/layout/vList3#1"/>
    <dgm:cxn modelId="{7344883E-024B-4F78-BCF8-9ECB7D51107D}" type="presParOf" srcId="{0AC1A9F1-C210-4CE9-A664-F1FE1C33310F}" destId="{8FEF5D7E-460F-47B8-B476-16FD0B46B7FF}" srcOrd="1" destOrd="0" presId="urn:microsoft.com/office/officeart/2005/8/layout/vList3#1"/>
    <dgm:cxn modelId="{63F58F55-12D3-4194-BBBC-876764585629}" type="presParOf" srcId="{D20D501B-E532-479D-BF9B-CA0D903B1153}" destId="{12910D5A-0546-481C-9ABF-CAAD2359AD78}" srcOrd="3" destOrd="0" presId="urn:microsoft.com/office/officeart/2005/8/layout/vList3#1"/>
    <dgm:cxn modelId="{9BA9692A-1138-42E5-8C61-04E1EEC983B2}" type="presParOf" srcId="{D20D501B-E532-479D-BF9B-CA0D903B1153}" destId="{9CC174BE-DE88-4567-A80A-664E70A7A06E}" srcOrd="4" destOrd="0" presId="urn:microsoft.com/office/officeart/2005/8/layout/vList3#1"/>
    <dgm:cxn modelId="{98459E30-B8C8-4337-B0D3-28F3D166E883}" type="presParOf" srcId="{9CC174BE-DE88-4567-A80A-664E70A7A06E}" destId="{7DFCD254-410F-461F-A2EB-2AB18AA3DB89}" srcOrd="0" destOrd="0" presId="urn:microsoft.com/office/officeart/2005/8/layout/vList3#1"/>
    <dgm:cxn modelId="{31E6CE06-4A8E-4BB6-BF71-AA98BEA31735}" type="presParOf" srcId="{9CC174BE-DE88-4567-A80A-664E70A7A06E}" destId="{48C8381A-2C1F-4664-9DC7-2715C3DAB307}" srcOrd="1" destOrd="0" presId="urn:microsoft.com/office/officeart/2005/8/layout/vList3#1"/>
    <dgm:cxn modelId="{3663342F-0041-4113-87B3-199F48071B23}" type="presParOf" srcId="{D20D501B-E532-479D-BF9B-CA0D903B1153}" destId="{E2F47539-E240-4200-ACEC-609451ABE2AB}" srcOrd="5" destOrd="0" presId="urn:microsoft.com/office/officeart/2005/8/layout/vList3#1"/>
    <dgm:cxn modelId="{87B99140-6598-46FB-AC05-8A895B43C785}" type="presParOf" srcId="{D20D501B-E532-479D-BF9B-CA0D903B1153}" destId="{B1CF2408-0A37-4FB9-A52F-4BA078B7A771}" srcOrd="6" destOrd="0" presId="urn:microsoft.com/office/officeart/2005/8/layout/vList3#1"/>
    <dgm:cxn modelId="{A774BCBD-95A0-4058-B010-E8113F76A576}" type="presParOf" srcId="{B1CF2408-0A37-4FB9-A52F-4BA078B7A771}" destId="{6EF44EAA-11DE-48F5-9983-397360B6F003}" srcOrd="0" destOrd="0" presId="urn:microsoft.com/office/officeart/2005/8/layout/vList3#1"/>
    <dgm:cxn modelId="{56ED8765-0488-4DFF-8907-BAB0342736FE}" type="presParOf" srcId="{B1CF2408-0A37-4FB9-A52F-4BA078B7A771}" destId="{E5520363-B00F-4CD3-919B-2003D3210DFB}" srcOrd="1" destOrd="0" presId="urn:microsoft.com/office/officeart/2005/8/layout/vList3#1"/>
    <dgm:cxn modelId="{680B945F-DEEC-48A9-A2E3-824270F1D8AC}" type="presParOf" srcId="{D20D501B-E532-479D-BF9B-CA0D903B1153}" destId="{AD823FA7-739A-49BA-A8D6-285350726AEA}" srcOrd="7" destOrd="0" presId="urn:microsoft.com/office/officeart/2005/8/layout/vList3#1"/>
    <dgm:cxn modelId="{1DE5E9C2-69C8-4D04-8BCE-3062C2498893}" type="presParOf" srcId="{D20D501B-E532-479D-BF9B-CA0D903B1153}" destId="{F80284E4-1BCF-459D-A07D-9C605A2601CC}" srcOrd="8" destOrd="0" presId="urn:microsoft.com/office/officeart/2005/8/layout/vList3#1"/>
    <dgm:cxn modelId="{8D845F2D-F78E-4625-BF8E-4D77CC00C19F}" type="presParOf" srcId="{F80284E4-1BCF-459D-A07D-9C605A2601CC}" destId="{9E76A974-D22E-4831-9505-57EC723C22B1}" srcOrd="0" destOrd="0" presId="urn:microsoft.com/office/officeart/2005/8/layout/vList3#1"/>
    <dgm:cxn modelId="{26A9C0D2-1A49-4BA9-99B1-18DCEEC5B86B}" type="presParOf" srcId="{F80284E4-1BCF-459D-A07D-9C605A2601CC}" destId="{F02BF911-45A4-4EED-9DD9-8E4F25D76056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6DCD3C-1094-4E39-92C9-036DA1956F72}">
      <dsp:nvSpPr>
        <dsp:cNvPr id="0" name=""/>
        <dsp:cNvSpPr/>
      </dsp:nvSpPr>
      <dsp:spPr>
        <a:xfrm rot="10800000">
          <a:off x="1268378" y="54743"/>
          <a:ext cx="5035664" cy="732809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5204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chemeClr val="tx1"/>
              </a:solidFill>
              <a:latin typeface="Barlow Condensed" charset="-18"/>
            </a:rPr>
            <a:t>Realizacja projektów</a:t>
          </a:r>
          <a:endParaRPr lang="pl-PL" sz="2000" kern="1200" dirty="0">
            <a:solidFill>
              <a:schemeClr val="tx1"/>
            </a:solidFill>
            <a:latin typeface="Barlow Condensed" charset="-18"/>
          </a:endParaRPr>
        </a:p>
      </dsp:txBody>
      <dsp:txXfrm rot="10800000">
        <a:off x="1451580" y="54743"/>
        <a:ext cx="4852462" cy="732809"/>
      </dsp:txXfrm>
    </dsp:sp>
    <dsp:sp modelId="{E75B0B19-F119-47E1-8315-4BC3085DDAEF}">
      <dsp:nvSpPr>
        <dsp:cNvPr id="0" name=""/>
        <dsp:cNvSpPr/>
      </dsp:nvSpPr>
      <dsp:spPr>
        <a:xfrm>
          <a:off x="94773" y="0"/>
          <a:ext cx="897945" cy="87670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FEF5D7E-460F-47B8-B476-16FD0B46B7FF}">
      <dsp:nvSpPr>
        <dsp:cNvPr id="0" name=""/>
        <dsp:cNvSpPr/>
      </dsp:nvSpPr>
      <dsp:spPr>
        <a:xfrm rot="10800000">
          <a:off x="1071974" y="1020776"/>
          <a:ext cx="5154153" cy="796982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5204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chemeClr val="tx1"/>
              </a:solidFill>
              <a:latin typeface="Barlow Condensed" charset="-18"/>
            </a:rPr>
            <a:t>Zarządzanie TPP-T</a:t>
          </a:r>
          <a:endParaRPr lang="pl-PL" sz="2000" kern="1200" dirty="0">
            <a:solidFill>
              <a:schemeClr val="tx1"/>
            </a:solidFill>
            <a:latin typeface="Barlow Condensed" charset="-18"/>
          </a:endParaRPr>
        </a:p>
      </dsp:txBody>
      <dsp:txXfrm rot="10800000">
        <a:off x="1271219" y="1020776"/>
        <a:ext cx="4954908" cy="796982"/>
      </dsp:txXfrm>
    </dsp:sp>
    <dsp:sp modelId="{D1593DC3-BE9D-4C75-88BF-E24A18999722}">
      <dsp:nvSpPr>
        <dsp:cNvPr id="0" name=""/>
        <dsp:cNvSpPr/>
      </dsp:nvSpPr>
      <dsp:spPr>
        <a:xfrm>
          <a:off x="16512" y="997014"/>
          <a:ext cx="925036" cy="89998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3000" r="-73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8C8381A-2C1F-4664-9DC7-2715C3DAB307}">
      <dsp:nvSpPr>
        <dsp:cNvPr id="0" name=""/>
        <dsp:cNvSpPr/>
      </dsp:nvSpPr>
      <dsp:spPr>
        <a:xfrm rot="10800000">
          <a:off x="2031465" y="2033852"/>
          <a:ext cx="5035664" cy="941222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5204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solidFill>
                <a:schemeClr val="tx1"/>
              </a:solidFill>
              <a:latin typeface="Barlow Condensed" charset="-18"/>
            </a:rPr>
            <a:t>Zarządzanie Inkubatorem  Przedsiębiorczości </a:t>
          </a:r>
          <a:r>
            <a:rPr lang="pl-PL" sz="1800" b="1" kern="1200" dirty="0">
              <a:latin typeface="Barlow Condensed" charset="-18"/>
            </a:rPr>
            <a:t/>
          </a:r>
          <a:br>
            <a:rPr lang="pl-PL" sz="1800" b="1" kern="1200" dirty="0">
              <a:latin typeface="Barlow Condensed" charset="-18"/>
            </a:rPr>
          </a:br>
          <a:r>
            <a:rPr lang="pl-PL" sz="1800" b="1" kern="1200" dirty="0">
              <a:solidFill>
                <a:schemeClr val="tx1"/>
              </a:solidFill>
              <a:latin typeface="Barlow Condensed" charset="-18"/>
            </a:rPr>
            <a:t>oraz</a:t>
          </a:r>
          <a:r>
            <a:rPr lang="pl-PL" sz="1800" b="1" kern="1200" dirty="0">
              <a:latin typeface="Barlow Condensed" charset="-18"/>
            </a:rPr>
            <a:t> </a:t>
          </a:r>
          <a:r>
            <a:rPr lang="pl-PL" sz="1800" b="1" kern="1200" dirty="0">
              <a:solidFill>
                <a:schemeClr val="tx1"/>
              </a:solidFill>
              <a:latin typeface="Barlow Condensed" charset="-18"/>
            </a:rPr>
            <a:t>Tarnobrzeskim Ośrodkiem  Wspierania Ekonomii Społecznej</a:t>
          </a:r>
          <a:endParaRPr lang="pl-PL" sz="1800" kern="1200" dirty="0">
            <a:solidFill>
              <a:schemeClr val="tx1"/>
            </a:solidFill>
          </a:endParaRPr>
        </a:p>
      </dsp:txBody>
      <dsp:txXfrm rot="10800000">
        <a:off x="2266770" y="2033852"/>
        <a:ext cx="4800359" cy="941222"/>
      </dsp:txXfrm>
    </dsp:sp>
    <dsp:sp modelId="{7DFCD254-410F-461F-A2EB-2AB18AA3DB89}">
      <dsp:nvSpPr>
        <dsp:cNvPr id="0" name=""/>
        <dsp:cNvSpPr/>
      </dsp:nvSpPr>
      <dsp:spPr>
        <a:xfrm>
          <a:off x="0" y="2102728"/>
          <a:ext cx="1019738" cy="87355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5520363-B00F-4CD3-919B-2003D3210DFB}">
      <dsp:nvSpPr>
        <dsp:cNvPr id="0" name=""/>
        <dsp:cNvSpPr/>
      </dsp:nvSpPr>
      <dsp:spPr>
        <a:xfrm rot="10800000">
          <a:off x="1361407" y="3182499"/>
          <a:ext cx="5386700" cy="771808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5204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chemeClr val="tx1"/>
              </a:solidFill>
              <a:latin typeface="Barlow Condensed" charset="-18"/>
            </a:rPr>
            <a:t>Fundusz Pożyczkowy</a:t>
          </a:r>
          <a:endParaRPr lang="pl-PL" sz="2000" kern="1200" dirty="0">
            <a:solidFill>
              <a:schemeClr val="tx1"/>
            </a:solidFill>
            <a:latin typeface="Barlow Condensed" charset="-18"/>
          </a:endParaRPr>
        </a:p>
      </dsp:txBody>
      <dsp:txXfrm rot="10800000">
        <a:off x="1554359" y="3182499"/>
        <a:ext cx="5193748" cy="771808"/>
      </dsp:txXfrm>
    </dsp:sp>
    <dsp:sp modelId="{6EF44EAA-11DE-48F5-9983-397360B6F003}">
      <dsp:nvSpPr>
        <dsp:cNvPr id="0" name=""/>
        <dsp:cNvSpPr/>
      </dsp:nvSpPr>
      <dsp:spPr>
        <a:xfrm>
          <a:off x="392719" y="3182505"/>
          <a:ext cx="905531" cy="794535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02BF911-45A4-4EED-9DD9-8E4F25D76056}">
      <dsp:nvSpPr>
        <dsp:cNvPr id="0" name=""/>
        <dsp:cNvSpPr/>
      </dsp:nvSpPr>
      <dsp:spPr>
        <a:xfrm rot="10800000">
          <a:off x="1795319" y="4421527"/>
          <a:ext cx="5257384" cy="704693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5204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chemeClr val="tx1"/>
              </a:solidFill>
              <a:latin typeface="Barlow Condensed" charset="-18"/>
            </a:rPr>
            <a:t>Komercjalizacja usług</a:t>
          </a:r>
          <a:endParaRPr lang="pl-PL" sz="2000" kern="1200" dirty="0">
            <a:solidFill>
              <a:schemeClr val="tx1"/>
            </a:solidFill>
            <a:latin typeface="Barlow Condensed" charset="-18"/>
          </a:endParaRPr>
        </a:p>
      </dsp:txBody>
      <dsp:txXfrm rot="10800000">
        <a:off x="1971492" y="4421527"/>
        <a:ext cx="5081211" cy="704693"/>
      </dsp:txXfrm>
    </dsp:sp>
    <dsp:sp modelId="{9E76A974-D22E-4831-9505-57EC723C22B1}">
      <dsp:nvSpPr>
        <dsp:cNvPr id="0" name=""/>
        <dsp:cNvSpPr/>
      </dsp:nvSpPr>
      <dsp:spPr>
        <a:xfrm>
          <a:off x="726232" y="4064606"/>
          <a:ext cx="1000158" cy="754609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491"/>
          </a:xfrm>
          <a:prstGeom prst="rect">
            <a:avLst/>
          </a:prstGeom>
        </p:spPr>
        <p:txBody>
          <a:bodyPr vert="horz" lIns="91448" tIns="45724" rIns="91448" bIns="45724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491"/>
          </a:xfrm>
          <a:prstGeom prst="rect">
            <a:avLst/>
          </a:prstGeom>
        </p:spPr>
        <p:txBody>
          <a:bodyPr vert="horz" lIns="91448" tIns="45724" rIns="91448" bIns="45724" rtlCol="0"/>
          <a:lstStyle>
            <a:lvl1pPr algn="r">
              <a:defRPr sz="1200"/>
            </a:lvl1pPr>
          </a:lstStyle>
          <a:p>
            <a:fld id="{2BB2D25D-8F07-4FD2-9804-50FEA2339324}" type="datetimeFigureOut">
              <a:rPr lang="pl-PL" smtClean="0"/>
              <a:pPr/>
              <a:t>24.06.2025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30138"/>
            <a:ext cx="2946400" cy="496490"/>
          </a:xfrm>
          <a:prstGeom prst="rect">
            <a:avLst/>
          </a:prstGeom>
        </p:spPr>
        <p:txBody>
          <a:bodyPr vert="horz" lIns="91448" tIns="45724" rIns="91448" bIns="45724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8" y="9430138"/>
            <a:ext cx="2946400" cy="496490"/>
          </a:xfrm>
          <a:prstGeom prst="rect">
            <a:avLst/>
          </a:prstGeom>
        </p:spPr>
        <p:txBody>
          <a:bodyPr vert="horz" lIns="91448" tIns="45724" rIns="91448" bIns="45724" rtlCol="0" anchor="b"/>
          <a:lstStyle>
            <a:lvl1pPr algn="r">
              <a:defRPr sz="1200"/>
            </a:lvl1pPr>
          </a:lstStyle>
          <a:p>
            <a:fld id="{32936237-EA37-4BA5-AA19-C154DA6AF59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5234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05510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p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p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79652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17494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50675" y="2837167"/>
            <a:ext cx="7781700" cy="17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000" b="1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050675" y="4286133"/>
            <a:ext cx="77817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400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033075" y="719333"/>
            <a:ext cx="73977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 b="1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>
            <a:off x="713225" y="1930567"/>
            <a:ext cx="7717500" cy="42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Barlow Condensed"/>
              <a:buChar char="●"/>
              <a:defRPr sz="120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Barlow Condensed"/>
              <a:buChar char="○"/>
              <a:defRPr sz="120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Barlow Condensed"/>
              <a:buChar char="■"/>
              <a:defRPr sz="120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Barlow Condensed"/>
              <a:buChar char="●"/>
              <a:defRPr sz="120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Barlow Condensed"/>
              <a:buChar char="○"/>
              <a:defRPr sz="120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Barlow Condensed"/>
              <a:buChar char="■"/>
              <a:defRPr sz="120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Barlow Condensed"/>
              <a:buChar char="●"/>
              <a:defRPr sz="120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Barlow Condensed"/>
              <a:buChar char="○"/>
              <a:defRPr sz="120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Barlow Condensed"/>
              <a:buChar char="■"/>
              <a:defRPr sz="120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CUSTOM_4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8"/>
          <p:cNvSpPr txBox="1">
            <a:spLocks noGrp="1"/>
          </p:cNvSpPr>
          <p:nvPr>
            <p:ph type="title"/>
          </p:nvPr>
        </p:nvSpPr>
        <p:spPr>
          <a:xfrm>
            <a:off x="1033075" y="719333"/>
            <a:ext cx="6719400" cy="7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 b="1"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256" name="Google Shape;256;p18"/>
          <p:cNvSpPr txBox="1">
            <a:spLocks noGrp="1"/>
          </p:cNvSpPr>
          <p:nvPr>
            <p:ph type="subTitle" idx="1"/>
          </p:nvPr>
        </p:nvSpPr>
        <p:spPr>
          <a:xfrm>
            <a:off x="713225" y="2016500"/>
            <a:ext cx="7001100" cy="4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 sz="140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5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5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3858900" cy="1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 Condensed"/>
              <a:buNone/>
              <a:defRPr sz="6000" b="1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 Condensed"/>
              <a:buNone/>
              <a:defRPr sz="6000" b="1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 Condensed"/>
              <a:buNone/>
              <a:defRPr sz="6000" b="1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 Condensed"/>
              <a:buNone/>
              <a:defRPr sz="6000" b="1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 Condensed"/>
              <a:buNone/>
              <a:defRPr sz="6000" b="1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 Condensed"/>
              <a:buNone/>
              <a:defRPr sz="6000" b="1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 Condensed"/>
              <a:buNone/>
              <a:defRPr sz="6000" b="1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 Condensed"/>
              <a:buNone/>
              <a:defRPr sz="6000" b="1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 Condensed"/>
              <a:buNone/>
              <a:defRPr sz="6000" b="1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349" name="Google Shape;349;p25"/>
          <p:cNvSpPr txBox="1"/>
          <p:nvPr/>
        </p:nvSpPr>
        <p:spPr>
          <a:xfrm>
            <a:off x="713225" y="5063467"/>
            <a:ext cx="2895600" cy="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B9CD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CREDITS: This presentation template was created by </a:t>
            </a:r>
            <a:r>
              <a:rPr lang="en" sz="1200" b="1">
                <a:solidFill>
                  <a:srgbClr val="3B9CD1"/>
                </a:solidFill>
                <a:uFill>
                  <a:noFill/>
                </a:uFill>
                <a:latin typeface="Barlow Condensed"/>
                <a:ea typeface="Barlow Condensed"/>
                <a:cs typeface="Barlow Condensed"/>
                <a:sym typeface="Barlow Condensed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3B9CD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, including icons by </a:t>
            </a:r>
            <a:r>
              <a:rPr lang="en" sz="1200" b="1">
                <a:solidFill>
                  <a:srgbClr val="3B9CD1"/>
                </a:solidFill>
                <a:uFill>
                  <a:noFill/>
                </a:uFill>
                <a:latin typeface="Barlow Condensed"/>
                <a:ea typeface="Barlow Condensed"/>
                <a:cs typeface="Barlow Condensed"/>
                <a:sym typeface="Barlow Condensed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3B9CD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, and infographics &amp; images by </a:t>
            </a:r>
            <a:r>
              <a:rPr lang="en" sz="1200" b="1">
                <a:solidFill>
                  <a:srgbClr val="3B9CD1"/>
                </a:solidFill>
                <a:uFill>
                  <a:noFill/>
                </a:uFill>
                <a:latin typeface="Barlow Condensed"/>
                <a:ea typeface="Barlow Condensed"/>
                <a:cs typeface="Barlow Condensed"/>
                <a:sym typeface="Barlow Condensed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</a:t>
            </a:r>
            <a:r>
              <a:rPr lang="en" sz="1200" b="1">
                <a:solidFill>
                  <a:srgbClr val="3B9CD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</a:t>
            </a:r>
            <a:endParaRPr sz="1200" b="1">
              <a:solidFill>
                <a:srgbClr val="3B9CD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350" name="Google Shape;350;p25"/>
          <p:cNvSpPr txBox="1">
            <a:spLocks noGrp="1"/>
          </p:cNvSpPr>
          <p:nvPr>
            <p:ph type="title" idx="2"/>
          </p:nvPr>
        </p:nvSpPr>
        <p:spPr>
          <a:xfrm>
            <a:off x="713225" y="2214533"/>
            <a:ext cx="3858900" cy="1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Barlow Condensed"/>
              <a:buNone/>
              <a:defRPr sz="18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Barlow Condensed"/>
              <a:buNone/>
              <a:defRPr sz="1800" b="1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Barlow Condensed"/>
              <a:buNone/>
              <a:defRPr sz="1800" b="1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Barlow Condensed"/>
              <a:buNone/>
              <a:defRPr sz="1800" b="1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Barlow Condensed"/>
              <a:buNone/>
              <a:defRPr sz="1800" b="1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Barlow Condensed"/>
              <a:buNone/>
              <a:defRPr sz="1800" b="1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Barlow Condensed"/>
              <a:buNone/>
              <a:defRPr sz="1800" b="1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Barlow Condensed"/>
              <a:buNone/>
              <a:defRPr sz="1800" b="1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Barlow Condensed"/>
              <a:buNone/>
              <a:defRPr sz="1800" b="1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 preserve="1">
  <p:cSld name="1_Numbers and te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"/>
          <p:cNvSpPr txBox="1">
            <a:spLocks noGrp="1"/>
          </p:cNvSpPr>
          <p:nvPr>
            <p:ph type="title"/>
          </p:nvPr>
        </p:nvSpPr>
        <p:spPr>
          <a:xfrm>
            <a:off x="1018025" y="719333"/>
            <a:ext cx="81192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title" idx="2" hasCustomPrompt="1"/>
          </p:nvPr>
        </p:nvSpPr>
        <p:spPr>
          <a:xfrm>
            <a:off x="1557335" y="2179667"/>
            <a:ext cx="2756100" cy="208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600"/>
              <a:buNone/>
              <a:defRPr sz="12000" b="1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600"/>
              <a:buNone/>
              <a:defRPr sz="9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600"/>
              <a:buNone/>
              <a:defRPr sz="9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600"/>
              <a:buNone/>
              <a:defRPr sz="9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600"/>
              <a:buNone/>
              <a:defRPr sz="9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600"/>
              <a:buNone/>
              <a:defRPr sz="9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600"/>
              <a:buNone/>
              <a:defRPr sz="9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600"/>
              <a:buNone/>
              <a:defRPr sz="9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600"/>
              <a:buNone/>
              <a:defRPr sz="9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3" hasCustomPrompt="1"/>
          </p:nvPr>
        </p:nvSpPr>
        <p:spPr>
          <a:xfrm>
            <a:off x="4830560" y="2179667"/>
            <a:ext cx="2756100" cy="208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600"/>
              <a:buNone/>
              <a:defRPr sz="12000" b="1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600"/>
              <a:buNone/>
              <a:defRPr sz="9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600"/>
              <a:buNone/>
              <a:defRPr sz="9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600"/>
              <a:buNone/>
              <a:defRPr sz="9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600"/>
              <a:buNone/>
              <a:defRPr sz="9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600"/>
              <a:buNone/>
              <a:defRPr sz="9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600"/>
              <a:buNone/>
              <a:defRPr sz="9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600"/>
              <a:buNone/>
              <a:defRPr sz="9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600"/>
              <a:buNone/>
              <a:defRPr sz="9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1"/>
          </p:nvPr>
        </p:nvSpPr>
        <p:spPr>
          <a:xfrm>
            <a:off x="1557388" y="4299733"/>
            <a:ext cx="27561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 Condensed"/>
              <a:buNone/>
              <a:defRPr sz="1400">
                <a:solidFill>
                  <a:schemeClr val="lt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 Condensed"/>
              <a:buNone/>
              <a:defRPr>
                <a:solidFill>
                  <a:schemeClr val="lt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 Condensed"/>
              <a:buNone/>
              <a:defRPr>
                <a:solidFill>
                  <a:schemeClr val="lt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 Condensed"/>
              <a:buNone/>
              <a:defRPr>
                <a:solidFill>
                  <a:schemeClr val="lt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 Condensed"/>
              <a:buNone/>
              <a:defRPr>
                <a:solidFill>
                  <a:schemeClr val="lt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 Condensed"/>
              <a:buNone/>
              <a:defRPr>
                <a:solidFill>
                  <a:schemeClr val="lt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 Condensed"/>
              <a:buNone/>
              <a:defRPr>
                <a:solidFill>
                  <a:schemeClr val="lt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 Condensed"/>
              <a:buNone/>
              <a:defRPr>
                <a:solidFill>
                  <a:schemeClr val="lt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Barlow Condensed"/>
              <a:buNone/>
              <a:defRPr>
                <a:solidFill>
                  <a:schemeClr val="lt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subTitle" idx="4"/>
          </p:nvPr>
        </p:nvSpPr>
        <p:spPr>
          <a:xfrm>
            <a:off x="4830563" y="4299733"/>
            <a:ext cx="27561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 Condensed"/>
              <a:buNone/>
              <a:defRPr sz="1400">
                <a:solidFill>
                  <a:schemeClr val="lt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 Condensed"/>
              <a:buNone/>
              <a:defRPr>
                <a:solidFill>
                  <a:schemeClr val="lt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 Condensed"/>
              <a:buNone/>
              <a:defRPr>
                <a:solidFill>
                  <a:schemeClr val="lt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 Condensed"/>
              <a:buNone/>
              <a:defRPr>
                <a:solidFill>
                  <a:schemeClr val="lt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 Condensed"/>
              <a:buNone/>
              <a:defRPr>
                <a:solidFill>
                  <a:schemeClr val="lt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 Condensed"/>
              <a:buNone/>
              <a:defRPr>
                <a:solidFill>
                  <a:schemeClr val="lt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 Condensed"/>
              <a:buNone/>
              <a:defRPr>
                <a:solidFill>
                  <a:schemeClr val="lt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 Condensed"/>
              <a:buNone/>
              <a:defRPr>
                <a:solidFill>
                  <a:schemeClr val="lt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Barlow Condensed"/>
              <a:buNone/>
              <a:defRPr>
                <a:solidFill>
                  <a:schemeClr val="lt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168" name="Google Shape;168;p13"/>
          <p:cNvSpPr/>
          <p:nvPr/>
        </p:nvSpPr>
        <p:spPr>
          <a:xfrm>
            <a:off x="5391663" y="6245084"/>
            <a:ext cx="55287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6" y="1"/>
                </a:moveTo>
                <a:lnTo>
                  <a:pt x="0" y="14236"/>
                </a:lnTo>
                <a:lnTo>
                  <a:pt x="5685" y="14236"/>
                </a:lnTo>
                <a:lnTo>
                  <a:pt x="8505" y="9688"/>
                </a:lnTo>
                <a:lnTo>
                  <a:pt x="11370" y="14236"/>
                </a:lnTo>
                <a:lnTo>
                  <a:pt x="17055" y="14236"/>
                </a:lnTo>
                <a:lnTo>
                  <a:pt x="909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3"/>
          <p:cNvSpPr/>
          <p:nvPr/>
        </p:nvSpPr>
        <p:spPr>
          <a:xfrm>
            <a:off x="5925294" y="6245084"/>
            <a:ext cx="55287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7" y="1"/>
                </a:moveTo>
                <a:lnTo>
                  <a:pt x="1" y="14236"/>
                </a:lnTo>
                <a:lnTo>
                  <a:pt x="5686" y="14236"/>
                </a:lnTo>
                <a:lnTo>
                  <a:pt x="8551" y="9688"/>
                </a:lnTo>
                <a:lnTo>
                  <a:pt x="11371" y="14236"/>
                </a:lnTo>
                <a:lnTo>
                  <a:pt x="17056" y="14236"/>
                </a:lnTo>
                <a:lnTo>
                  <a:pt x="9097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3"/>
          <p:cNvSpPr/>
          <p:nvPr/>
        </p:nvSpPr>
        <p:spPr>
          <a:xfrm>
            <a:off x="6460415" y="6245084"/>
            <a:ext cx="55287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7" y="1"/>
                </a:moveTo>
                <a:lnTo>
                  <a:pt x="1" y="14236"/>
                </a:lnTo>
                <a:lnTo>
                  <a:pt x="5686" y="14236"/>
                </a:lnTo>
                <a:lnTo>
                  <a:pt x="8506" y="9688"/>
                </a:lnTo>
                <a:lnTo>
                  <a:pt x="11917" y="14236"/>
                </a:lnTo>
                <a:lnTo>
                  <a:pt x="17056" y="14236"/>
                </a:lnTo>
                <a:lnTo>
                  <a:pt x="9097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3"/>
          <p:cNvSpPr/>
          <p:nvPr/>
        </p:nvSpPr>
        <p:spPr>
          <a:xfrm>
            <a:off x="7013236" y="6245084"/>
            <a:ext cx="533713" cy="606785"/>
          </a:xfrm>
          <a:custGeom>
            <a:avLst/>
            <a:gdLst/>
            <a:ahLst/>
            <a:cxnLst/>
            <a:rect l="l" t="t" r="r" b="b"/>
            <a:pathLst>
              <a:path w="16465" h="14236" extrusionOk="0">
                <a:moveTo>
                  <a:pt x="8506" y="1"/>
                </a:moveTo>
                <a:lnTo>
                  <a:pt x="1" y="14236"/>
                </a:lnTo>
                <a:lnTo>
                  <a:pt x="5095" y="14236"/>
                </a:lnTo>
                <a:lnTo>
                  <a:pt x="8506" y="9688"/>
                </a:lnTo>
                <a:lnTo>
                  <a:pt x="11371" y="14236"/>
                </a:lnTo>
                <a:lnTo>
                  <a:pt x="16465" y="14236"/>
                </a:lnTo>
                <a:lnTo>
                  <a:pt x="850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3"/>
          <p:cNvSpPr/>
          <p:nvPr/>
        </p:nvSpPr>
        <p:spPr>
          <a:xfrm>
            <a:off x="7546897" y="6245084"/>
            <a:ext cx="535172" cy="606785"/>
          </a:xfrm>
          <a:custGeom>
            <a:avLst/>
            <a:gdLst/>
            <a:ahLst/>
            <a:cxnLst/>
            <a:rect l="l" t="t" r="r" b="b"/>
            <a:pathLst>
              <a:path w="16510" h="14236" extrusionOk="0">
                <a:moveTo>
                  <a:pt x="8551" y="1"/>
                </a:moveTo>
                <a:lnTo>
                  <a:pt x="1" y="14236"/>
                </a:lnTo>
                <a:lnTo>
                  <a:pt x="5140" y="14236"/>
                </a:lnTo>
                <a:lnTo>
                  <a:pt x="8551" y="9688"/>
                </a:lnTo>
                <a:lnTo>
                  <a:pt x="11371" y="14236"/>
                </a:lnTo>
                <a:lnTo>
                  <a:pt x="16510" y="14236"/>
                </a:lnTo>
                <a:lnTo>
                  <a:pt x="8551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3"/>
          <p:cNvSpPr/>
          <p:nvPr/>
        </p:nvSpPr>
        <p:spPr>
          <a:xfrm>
            <a:off x="8082019" y="6245084"/>
            <a:ext cx="55287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8506" y="1"/>
                </a:moveTo>
                <a:lnTo>
                  <a:pt x="1" y="14236"/>
                </a:lnTo>
                <a:lnTo>
                  <a:pt x="5095" y="14236"/>
                </a:lnTo>
                <a:lnTo>
                  <a:pt x="8506" y="9688"/>
                </a:lnTo>
                <a:lnTo>
                  <a:pt x="11371" y="14236"/>
                </a:lnTo>
                <a:lnTo>
                  <a:pt x="17056" y="14236"/>
                </a:lnTo>
                <a:lnTo>
                  <a:pt x="850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3"/>
          <p:cNvSpPr/>
          <p:nvPr/>
        </p:nvSpPr>
        <p:spPr>
          <a:xfrm>
            <a:off x="8615682" y="6245084"/>
            <a:ext cx="55287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8551" y="1"/>
                </a:moveTo>
                <a:lnTo>
                  <a:pt x="1" y="14236"/>
                </a:lnTo>
                <a:lnTo>
                  <a:pt x="5140" y="14236"/>
                </a:lnTo>
                <a:lnTo>
                  <a:pt x="8551" y="9688"/>
                </a:lnTo>
                <a:lnTo>
                  <a:pt x="11371" y="14236"/>
                </a:lnTo>
                <a:lnTo>
                  <a:pt x="17056" y="14236"/>
                </a:lnTo>
                <a:lnTo>
                  <a:pt x="8551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3"/>
          <p:cNvSpPr/>
          <p:nvPr/>
        </p:nvSpPr>
        <p:spPr>
          <a:xfrm>
            <a:off x="5391663" y="5615107"/>
            <a:ext cx="55287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0" y="1"/>
                </a:moveTo>
                <a:lnTo>
                  <a:pt x="9096" y="14236"/>
                </a:lnTo>
                <a:lnTo>
                  <a:pt x="17055" y="1"/>
                </a:lnTo>
                <a:lnTo>
                  <a:pt x="11370" y="1"/>
                </a:lnTo>
                <a:lnTo>
                  <a:pt x="8505" y="4549"/>
                </a:lnTo>
                <a:lnTo>
                  <a:pt x="568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3"/>
          <p:cNvSpPr/>
          <p:nvPr/>
        </p:nvSpPr>
        <p:spPr>
          <a:xfrm>
            <a:off x="5925294" y="5615107"/>
            <a:ext cx="55287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9097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51" y="4549"/>
                </a:lnTo>
                <a:lnTo>
                  <a:pt x="568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3"/>
          <p:cNvSpPr/>
          <p:nvPr/>
        </p:nvSpPr>
        <p:spPr>
          <a:xfrm>
            <a:off x="6460415" y="5615107"/>
            <a:ext cx="55287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9097" y="14236"/>
                </a:lnTo>
                <a:lnTo>
                  <a:pt x="17056" y="1"/>
                </a:lnTo>
                <a:lnTo>
                  <a:pt x="11917" y="1"/>
                </a:lnTo>
                <a:lnTo>
                  <a:pt x="8506" y="4549"/>
                </a:lnTo>
                <a:lnTo>
                  <a:pt x="568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3"/>
          <p:cNvSpPr/>
          <p:nvPr/>
        </p:nvSpPr>
        <p:spPr>
          <a:xfrm>
            <a:off x="7013236" y="5615107"/>
            <a:ext cx="533713" cy="606828"/>
          </a:xfrm>
          <a:custGeom>
            <a:avLst/>
            <a:gdLst/>
            <a:ahLst/>
            <a:cxnLst/>
            <a:rect l="l" t="t" r="r" b="b"/>
            <a:pathLst>
              <a:path w="16465" h="14237" extrusionOk="0">
                <a:moveTo>
                  <a:pt x="1" y="1"/>
                </a:moveTo>
                <a:lnTo>
                  <a:pt x="8506" y="14236"/>
                </a:lnTo>
                <a:lnTo>
                  <a:pt x="16465" y="1"/>
                </a:lnTo>
                <a:lnTo>
                  <a:pt x="11371" y="1"/>
                </a:lnTo>
                <a:lnTo>
                  <a:pt x="8506" y="4549"/>
                </a:lnTo>
                <a:lnTo>
                  <a:pt x="509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3"/>
          <p:cNvSpPr/>
          <p:nvPr/>
        </p:nvSpPr>
        <p:spPr>
          <a:xfrm>
            <a:off x="7546897" y="5615107"/>
            <a:ext cx="535172" cy="606828"/>
          </a:xfrm>
          <a:custGeom>
            <a:avLst/>
            <a:gdLst/>
            <a:ahLst/>
            <a:cxnLst/>
            <a:rect l="l" t="t" r="r" b="b"/>
            <a:pathLst>
              <a:path w="16510" h="14237" extrusionOk="0">
                <a:moveTo>
                  <a:pt x="1" y="1"/>
                </a:moveTo>
                <a:lnTo>
                  <a:pt x="8551" y="14236"/>
                </a:lnTo>
                <a:lnTo>
                  <a:pt x="16510" y="1"/>
                </a:lnTo>
                <a:lnTo>
                  <a:pt x="11371" y="1"/>
                </a:lnTo>
                <a:lnTo>
                  <a:pt x="8551" y="4549"/>
                </a:lnTo>
                <a:lnTo>
                  <a:pt x="5140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3"/>
          <p:cNvSpPr/>
          <p:nvPr/>
        </p:nvSpPr>
        <p:spPr>
          <a:xfrm>
            <a:off x="8082019" y="5615107"/>
            <a:ext cx="55287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8506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06" y="4549"/>
                </a:lnTo>
                <a:lnTo>
                  <a:pt x="509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3"/>
          <p:cNvSpPr/>
          <p:nvPr/>
        </p:nvSpPr>
        <p:spPr>
          <a:xfrm>
            <a:off x="8615682" y="5615107"/>
            <a:ext cx="55287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8551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51" y="4549"/>
                </a:lnTo>
                <a:lnTo>
                  <a:pt x="5140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3"/>
          <p:cNvSpPr/>
          <p:nvPr/>
        </p:nvSpPr>
        <p:spPr>
          <a:xfrm>
            <a:off x="1614763" y="6245084"/>
            <a:ext cx="55287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6" y="1"/>
                </a:moveTo>
                <a:lnTo>
                  <a:pt x="0" y="14236"/>
                </a:lnTo>
                <a:lnTo>
                  <a:pt x="5685" y="14236"/>
                </a:lnTo>
                <a:lnTo>
                  <a:pt x="8505" y="9688"/>
                </a:lnTo>
                <a:lnTo>
                  <a:pt x="11370" y="14236"/>
                </a:lnTo>
                <a:lnTo>
                  <a:pt x="17055" y="14236"/>
                </a:lnTo>
                <a:lnTo>
                  <a:pt x="909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3"/>
          <p:cNvSpPr/>
          <p:nvPr/>
        </p:nvSpPr>
        <p:spPr>
          <a:xfrm>
            <a:off x="2148394" y="6245084"/>
            <a:ext cx="55287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7" y="1"/>
                </a:moveTo>
                <a:lnTo>
                  <a:pt x="1" y="14236"/>
                </a:lnTo>
                <a:lnTo>
                  <a:pt x="5686" y="14236"/>
                </a:lnTo>
                <a:lnTo>
                  <a:pt x="8551" y="9688"/>
                </a:lnTo>
                <a:lnTo>
                  <a:pt x="11371" y="14236"/>
                </a:lnTo>
                <a:lnTo>
                  <a:pt x="17056" y="14236"/>
                </a:lnTo>
                <a:lnTo>
                  <a:pt x="9097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3"/>
          <p:cNvSpPr/>
          <p:nvPr/>
        </p:nvSpPr>
        <p:spPr>
          <a:xfrm>
            <a:off x="2683515" y="6245084"/>
            <a:ext cx="55287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7" y="1"/>
                </a:moveTo>
                <a:lnTo>
                  <a:pt x="1" y="14236"/>
                </a:lnTo>
                <a:lnTo>
                  <a:pt x="5686" y="14236"/>
                </a:lnTo>
                <a:lnTo>
                  <a:pt x="8506" y="9688"/>
                </a:lnTo>
                <a:lnTo>
                  <a:pt x="11917" y="14236"/>
                </a:lnTo>
                <a:lnTo>
                  <a:pt x="17056" y="14236"/>
                </a:lnTo>
                <a:lnTo>
                  <a:pt x="9097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3"/>
          <p:cNvSpPr/>
          <p:nvPr/>
        </p:nvSpPr>
        <p:spPr>
          <a:xfrm>
            <a:off x="3236336" y="6245084"/>
            <a:ext cx="533713" cy="606785"/>
          </a:xfrm>
          <a:custGeom>
            <a:avLst/>
            <a:gdLst/>
            <a:ahLst/>
            <a:cxnLst/>
            <a:rect l="l" t="t" r="r" b="b"/>
            <a:pathLst>
              <a:path w="16465" h="14236" extrusionOk="0">
                <a:moveTo>
                  <a:pt x="8506" y="1"/>
                </a:moveTo>
                <a:lnTo>
                  <a:pt x="1" y="14236"/>
                </a:lnTo>
                <a:lnTo>
                  <a:pt x="5095" y="14236"/>
                </a:lnTo>
                <a:lnTo>
                  <a:pt x="8506" y="9688"/>
                </a:lnTo>
                <a:lnTo>
                  <a:pt x="11371" y="14236"/>
                </a:lnTo>
                <a:lnTo>
                  <a:pt x="16465" y="14236"/>
                </a:lnTo>
                <a:lnTo>
                  <a:pt x="850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3"/>
          <p:cNvSpPr/>
          <p:nvPr/>
        </p:nvSpPr>
        <p:spPr>
          <a:xfrm>
            <a:off x="3769997" y="6245084"/>
            <a:ext cx="535172" cy="606785"/>
          </a:xfrm>
          <a:custGeom>
            <a:avLst/>
            <a:gdLst/>
            <a:ahLst/>
            <a:cxnLst/>
            <a:rect l="l" t="t" r="r" b="b"/>
            <a:pathLst>
              <a:path w="16510" h="14236" extrusionOk="0">
                <a:moveTo>
                  <a:pt x="8551" y="1"/>
                </a:moveTo>
                <a:lnTo>
                  <a:pt x="1" y="14236"/>
                </a:lnTo>
                <a:lnTo>
                  <a:pt x="5140" y="14236"/>
                </a:lnTo>
                <a:lnTo>
                  <a:pt x="8551" y="9688"/>
                </a:lnTo>
                <a:lnTo>
                  <a:pt x="11371" y="14236"/>
                </a:lnTo>
                <a:lnTo>
                  <a:pt x="16510" y="14236"/>
                </a:lnTo>
                <a:lnTo>
                  <a:pt x="8551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3"/>
          <p:cNvSpPr/>
          <p:nvPr/>
        </p:nvSpPr>
        <p:spPr>
          <a:xfrm>
            <a:off x="4305119" y="6245084"/>
            <a:ext cx="55287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8506" y="1"/>
                </a:moveTo>
                <a:lnTo>
                  <a:pt x="1" y="14236"/>
                </a:lnTo>
                <a:lnTo>
                  <a:pt x="5095" y="14236"/>
                </a:lnTo>
                <a:lnTo>
                  <a:pt x="8506" y="9688"/>
                </a:lnTo>
                <a:lnTo>
                  <a:pt x="11371" y="14236"/>
                </a:lnTo>
                <a:lnTo>
                  <a:pt x="17056" y="14236"/>
                </a:lnTo>
                <a:lnTo>
                  <a:pt x="850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3"/>
          <p:cNvSpPr/>
          <p:nvPr/>
        </p:nvSpPr>
        <p:spPr>
          <a:xfrm>
            <a:off x="4838782" y="6245084"/>
            <a:ext cx="55287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8551" y="1"/>
                </a:moveTo>
                <a:lnTo>
                  <a:pt x="1" y="14236"/>
                </a:lnTo>
                <a:lnTo>
                  <a:pt x="5140" y="14236"/>
                </a:lnTo>
                <a:lnTo>
                  <a:pt x="8551" y="9688"/>
                </a:lnTo>
                <a:lnTo>
                  <a:pt x="11371" y="14236"/>
                </a:lnTo>
                <a:lnTo>
                  <a:pt x="17056" y="14236"/>
                </a:lnTo>
                <a:lnTo>
                  <a:pt x="8551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3"/>
          <p:cNvSpPr/>
          <p:nvPr/>
        </p:nvSpPr>
        <p:spPr>
          <a:xfrm>
            <a:off x="1614763" y="5615107"/>
            <a:ext cx="55287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0" y="1"/>
                </a:moveTo>
                <a:lnTo>
                  <a:pt x="9096" y="14236"/>
                </a:lnTo>
                <a:lnTo>
                  <a:pt x="17055" y="1"/>
                </a:lnTo>
                <a:lnTo>
                  <a:pt x="11370" y="1"/>
                </a:lnTo>
                <a:lnTo>
                  <a:pt x="8505" y="4549"/>
                </a:lnTo>
                <a:lnTo>
                  <a:pt x="568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3"/>
          <p:cNvSpPr/>
          <p:nvPr/>
        </p:nvSpPr>
        <p:spPr>
          <a:xfrm>
            <a:off x="2148394" y="5615107"/>
            <a:ext cx="55287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9097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51" y="4549"/>
                </a:lnTo>
                <a:lnTo>
                  <a:pt x="568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3"/>
          <p:cNvSpPr/>
          <p:nvPr/>
        </p:nvSpPr>
        <p:spPr>
          <a:xfrm>
            <a:off x="2683515" y="5615107"/>
            <a:ext cx="55287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9097" y="14236"/>
                </a:lnTo>
                <a:lnTo>
                  <a:pt x="17056" y="1"/>
                </a:lnTo>
                <a:lnTo>
                  <a:pt x="11917" y="1"/>
                </a:lnTo>
                <a:lnTo>
                  <a:pt x="8506" y="4549"/>
                </a:lnTo>
                <a:lnTo>
                  <a:pt x="568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3"/>
          <p:cNvSpPr/>
          <p:nvPr/>
        </p:nvSpPr>
        <p:spPr>
          <a:xfrm>
            <a:off x="3236336" y="5615107"/>
            <a:ext cx="533713" cy="606828"/>
          </a:xfrm>
          <a:custGeom>
            <a:avLst/>
            <a:gdLst/>
            <a:ahLst/>
            <a:cxnLst/>
            <a:rect l="l" t="t" r="r" b="b"/>
            <a:pathLst>
              <a:path w="16465" h="14237" extrusionOk="0">
                <a:moveTo>
                  <a:pt x="1" y="1"/>
                </a:moveTo>
                <a:lnTo>
                  <a:pt x="8506" y="14236"/>
                </a:lnTo>
                <a:lnTo>
                  <a:pt x="16465" y="1"/>
                </a:lnTo>
                <a:lnTo>
                  <a:pt x="11371" y="1"/>
                </a:lnTo>
                <a:lnTo>
                  <a:pt x="8506" y="4549"/>
                </a:lnTo>
                <a:lnTo>
                  <a:pt x="509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3"/>
          <p:cNvSpPr/>
          <p:nvPr/>
        </p:nvSpPr>
        <p:spPr>
          <a:xfrm>
            <a:off x="3769997" y="5615107"/>
            <a:ext cx="535172" cy="606828"/>
          </a:xfrm>
          <a:custGeom>
            <a:avLst/>
            <a:gdLst/>
            <a:ahLst/>
            <a:cxnLst/>
            <a:rect l="l" t="t" r="r" b="b"/>
            <a:pathLst>
              <a:path w="16510" h="14237" extrusionOk="0">
                <a:moveTo>
                  <a:pt x="1" y="1"/>
                </a:moveTo>
                <a:lnTo>
                  <a:pt x="8551" y="14236"/>
                </a:lnTo>
                <a:lnTo>
                  <a:pt x="16510" y="1"/>
                </a:lnTo>
                <a:lnTo>
                  <a:pt x="11371" y="1"/>
                </a:lnTo>
                <a:lnTo>
                  <a:pt x="8551" y="4549"/>
                </a:lnTo>
                <a:lnTo>
                  <a:pt x="5140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3"/>
          <p:cNvSpPr/>
          <p:nvPr/>
        </p:nvSpPr>
        <p:spPr>
          <a:xfrm>
            <a:off x="4305119" y="5615107"/>
            <a:ext cx="55287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8506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06" y="4549"/>
                </a:lnTo>
                <a:lnTo>
                  <a:pt x="509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3"/>
          <p:cNvSpPr/>
          <p:nvPr/>
        </p:nvSpPr>
        <p:spPr>
          <a:xfrm>
            <a:off x="4838782" y="5615107"/>
            <a:ext cx="55287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8551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51" y="4549"/>
                </a:lnTo>
                <a:lnTo>
                  <a:pt x="5140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3"/>
          <p:cNvSpPr/>
          <p:nvPr/>
        </p:nvSpPr>
        <p:spPr>
          <a:xfrm>
            <a:off x="528288" y="6245084"/>
            <a:ext cx="55287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6" y="1"/>
                </a:moveTo>
                <a:lnTo>
                  <a:pt x="0" y="14236"/>
                </a:lnTo>
                <a:lnTo>
                  <a:pt x="5685" y="14236"/>
                </a:lnTo>
                <a:lnTo>
                  <a:pt x="8505" y="9688"/>
                </a:lnTo>
                <a:lnTo>
                  <a:pt x="11370" y="14236"/>
                </a:lnTo>
                <a:lnTo>
                  <a:pt x="17055" y="14236"/>
                </a:lnTo>
                <a:lnTo>
                  <a:pt x="909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3"/>
          <p:cNvSpPr/>
          <p:nvPr/>
        </p:nvSpPr>
        <p:spPr>
          <a:xfrm>
            <a:off x="1061919" y="6245084"/>
            <a:ext cx="55287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7" y="1"/>
                </a:moveTo>
                <a:lnTo>
                  <a:pt x="1" y="14236"/>
                </a:lnTo>
                <a:lnTo>
                  <a:pt x="5686" y="14236"/>
                </a:lnTo>
                <a:lnTo>
                  <a:pt x="8551" y="9688"/>
                </a:lnTo>
                <a:lnTo>
                  <a:pt x="11371" y="14236"/>
                </a:lnTo>
                <a:lnTo>
                  <a:pt x="17056" y="14236"/>
                </a:lnTo>
                <a:lnTo>
                  <a:pt x="9097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3"/>
          <p:cNvSpPr/>
          <p:nvPr/>
        </p:nvSpPr>
        <p:spPr>
          <a:xfrm>
            <a:off x="528288" y="5615107"/>
            <a:ext cx="55287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0" y="1"/>
                </a:moveTo>
                <a:lnTo>
                  <a:pt x="9096" y="14236"/>
                </a:lnTo>
                <a:lnTo>
                  <a:pt x="17055" y="1"/>
                </a:lnTo>
                <a:lnTo>
                  <a:pt x="11370" y="1"/>
                </a:lnTo>
                <a:lnTo>
                  <a:pt x="8505" y="4549"/>
                </a:lnTo>
                <a:lnTo>
                  <a:pt x="568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3"/>
          <p:cNvSpPr/>
          <p:nvPr/>
        </p:nvSpPr>
        <p:spPr>
          <a:xfrm>
            <a:off x="1061919" y="5615107"/>
            <a:ext cx="55287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1" y="1"/>
                </a:moveTo>
                <a:lnTo>
                  <a:pt x="9097" y="14236"/>
                </a:lnTo>
                <a:lnTo>
                  <a:pt x="17056" y="1"/>
                </a:lnTo>
                <a:lnTo>
                  <a:pt x="11371" y="1"/>
                </a:lnTo>
                <a:lnTo>
                  <a:pt x="8551" y="4549"/>
                </a:lnTo>
                <a:lnTo>
                  <a:pt x="568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3"/>
          <p:cNvSpPr/>
          <p:nvPr/>
        </p:nvSpPr>
        <p:spPr>
          <a:xfrm>
            <a:off x="-24562" y="6245084"/>
            <a:ext cx="552870" cy="606785"/>
          </a:xfrm>
          <a:custGeom>
            <a:avLst/>
            <a:gdLst/>
            <a:ahLst/>
            <a:cxnLst/>
            <a:rect l="l" t="t" r="r" b="b"/>
            <a:pathLst>
              <a:path w="17056" h="14236" extrusionOk="0">
                <a:moveTo>
                  <a:pt x="9096" y="1"/>
                </a:moveTo>
                <a:lnTo>
                  <a:pt x="0" y="14236"/>
                </a:lnTo>
                <a:lnTo>
                  <a:pt x="5685" y="14236"/>
                </a:lnTo>
                <a:lnTo>
                  <a:pt x="8505" y="9688"/>
                </a:lnTo>
                <a:lnTo>
                  <a:pt x="11370" y="14236"/>
                </a:lnTo>
                <a:lnTo>
                  <a:pt x="17055" y="14236"/>
                </a:lnTo>
                <a:lnTo>
                  <a:pt x="9096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3"/>
          <p:cNvSpPr/>
          <p:nvPr/>
        </p:nvSpPr>
        <p:spPr>
          <a:xfrm>
            <a:off x="-24562" y="5615107"/>
            <a:ext cx="552870" cy="606828"/>
          </a:xfrm>
          <a:custGeom>
            <a:avLst/>
            <a:gdLst/>
            <a:ahLst/>
            <a:cxnLst/>
            <a:rect l="l" t="t" r="r" b="b"/>
            <a:pathLst>
              <a:path w="17056" h="14237" extrusionOk="0">
                <a:moveTo>
                  <a:pt x="0" y="1"/>
                </a:moveTo>
                <a:lnTo>
                  <a:pt x="9096" y="14236"/>
                </a:lnTo>
                <a:lnTo>
                  <a:pt x="17055" y="1"/>
                </a:lnTo>
                <a:lnTo>
                  <a:pt x="11370" y="1"/>
                </a:lnTo>
                <a:lnTo>
                  <a:pt x="8505" y="4549"/>
                </a:lnTo>
                <a:lnTo>
                  <a:pt x="5685" y="1"/>
                </a:lnTo>
                <a:close/>
              </a:path>
            </a:pathLst>
          </a:custGeom>
          <a:solidFill>
            <a:srgbClr val="3B9C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 Condensed"/>
              <a:buNone/>
              <a:defRPr sz="28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 Condensed"/>
              <a:buNone/>
              <a:defRPr sz="28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 Condensed"/>
              <a:buNone/>
              <a:defRPr sz="28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 Condensed"/>
              <a:buNone/>
              <a:defRPr sz="28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 Condensed"/>
              <a:buNone/>
              <a:defRPr sz="28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 Condensed"/>
              <a:buNone/>
              <a:defRPr sz="28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 Condensed"/>
              <a:buNone/>
              <a:defRPr sz="28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 Condensed"/>
              <a:buNone/>
              <a:defRPr sz="28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 Condensed"/>
              <a:buNone/>
              <a:defRPr sz="28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 Condensed"/>
              <a:buChar char="●"/>
              <a:defRPr sz="1800">
                <a:solidFill>
                  <a:schemeClr val="dk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Condensed"/>
              <a:buChar char="○"/>
              <a:defRPr>
                <a:solidFill>
                  <a:schemeClr val="dk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Condensed"/>
              <a:buChar char="■"/>
              <a:defRPr>
                <a:solidFill>
                  <a:schemeClr val="dk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Condensed"/>
              <a:buChar char="●"/>
              <a:defRPr>
                <a:solidFill>
                  <a:schemeClr val="dk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Condensed"/>
              <a:buChar char="○"/>
              <a:defRPr>
                <a:solidFill>
                  <a:schemeClr val="dk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Condensed"/>
              <a:buChar char="■"/>
              <a:defRPr>
                <a:solidFill>
                  <a:schemeClr val="dk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Condensed"/>
              <a:buChar char="●"/>
              <a:defRPr>
                <a:solidFill>
                  <a:schemeClr val="dk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Condensed"/>
              <a:buChar char="○"/>
              <a:defRPr>
                <a:solidFill>
                  <a:schemeClr val="dk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 Condensed"/>
              <a:buChar char="■"/>
              <a:defRPr>
                <a:solidFill>
                  <a:schemeClr val="dk2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64" r:id="rId3"/>
    <p:sldLayoutId id="2147483671" r:id="rId4"/>
    <p:sldLayoutId id="214748367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2880">
          <p15:clr>
            <a:srgbClr val="EA4335"/>
          </p15:clr>
        </p15:guide>
        <p15:guide id="2" pos="5760">
          <p15:clr>
            <a:srgbClr val="EA4335"/>
          </p15:clr>
        </p15:guide>
        <p15:guide id="3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.jpeg"/><Relationship Id="rId7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.jpeg"/><Relationship Id="rId7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.jpeg"/><Relationship Id="rId7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7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mailto:sekretariat@tarr.pl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0"/>
          <p:cNvSpPr txBox="1">
            <a:spLocks noGrp="1"/>
          </p:cNvSpPr>
          <p:nvPr>
            <p:ph type="ctrTitle"/>
          </p:nvPr>
        </p:nvSpPr>
        <p:spPr>
          <a:xfrm>
            <a:off x="1044178" y="1700808"/>
            <a:ext cx="7781700" cy="28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pl-PL" sz="3200" b="0" dirty="0">
                <a:solidFill>
                  <a:schemeClr val="tx1"/>
                </a:solidFill>
              </a:rPr>
              <a:t>Sprawozdanie z działalności</a:t>
            </a:r>
            <a:br>
              <a:rPr lang="pl-PL" sz="3200" b="0" dirty="0">
                <a:solidFill>
                  <a:schemeClr val="tx1"/>
                </a:solidFill>
              </a:rPr>
            </a:br>
            <a:r>
              <a:rPr lang="pl-PL" sz="3200" dirty="0">
                <a:solidFill>
                  <a:schemeClr val="tx1"/>
                </a:solidFill>
              </a:rPr>
              <a:t>Tarnobrzeskiej Agencji Rozwoju Regionalnego S.A. </a:t>
            </a:r>
            <a:br>
              <a:rPr lang="pl-PL" sz="3200" dirty="0">
                <a:solidFill>
                  <a:schemeClr val="tx1"/>
                </a:solidFill>
              </a:rPr>
            </a:br>
            <a:r>
              <a:rPr lang="pl-PL" sz="3200" b="0" dirty="0">
                <a:solidFill>
                  <a:schemeClr val="tx1"/>
                </a:solidFill>
              </a:rPr>
              <a:t>w Tarnobrzegu </a:t>
            </a:r>
            <a:br>
              <a:rPr lang="pl-PL" sz="3200" b="0" dirty="0">
                <a:solidFill>
                  <a:schemeClr val="tx1"/>
                </a:solidFill>
              </a:rPr>
            </a:br>
            <a:r>
              <a:rPr lang="pl-PL" sz="3200" b="0" dirty="0">
                <a:solidFill>
                  <a:schemeClr val="tx1"/>
                </a:solidFill>
              </a:rPr>
              <a:t>za okres od </a:t>
            </a:r>
            <a:r>
              <a:rPr lang="pl-PL" sz="3200" dirty="0">
                <a:solidFill>
                  <a:schemeClr val="tx1"/>
                </a:solidFill>
              </a:rPr>
              <a:t>1-01-2024 r</a:t>
            </a:r>
            <a:r>
              <a:rPr lang="pl-PL" sz="3200" b="0" dirty="0">
                <a:solidFill>
                  <a:schemeClr val="tx1"/>
                </a:solidFill>
              </a:rPr>
              <a:t>. do </a:t>
            </a:r>
            <a:r>
              <a:rPr lang="pl-PL" sz="3200" dirty="0">
                <a:solidFill>
                  <a:schemeClr val="tx1"/>
                </a:solidFill>
              </a:rPr>
              <a:t>31-12-2024 r</a:t>
            </a:r>
            <a:r>
              <a:rPr lang="pl-PL" sz="3200" b="0" dirty="0">
                <a:solidFill>
                  <a:schemeClr val="tx1"/>
                </a:solidFill>
              </a:rPr>
              <a:t>.</a:t>
            </a:r>
            <a:br>
              <a:rPr lang="pl-PL" sz="3200" b="0" dirty="0">
                <a:solidFill>
                  <a:schemeClr val="tx1"/>
                </a:solidFill>
              </a:rPr>
            </a:br>
            <a:endParaRPr sz="3200" b="0" dirty="0">
              <a:solidFill>
                <a:schemeClr val="tx1"/>
              </a:solidFill>
            </a:endParaRPr>
          </a:p>
        </p:txBody>
      </p:sp>
      <p:cxnSp>
        <p:nvCxnSpPr>
          <p:cNvPr id="378" name="Google Shape;378;p30"/>
          <p:cNvCxnSpPr/>
          <p:nvPr/>
        </p:nvCxnSpPr>
        <p:spPr>
          <a:xfrm>
            <a:off x="1104062" y="1803739"/>
            <a:ext cx="6840000" cy="0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9" name="Google Shape;379;p30"/>
          <p:cNvCxnSpPr/>
          <p:nvPr/>
        </p:nvCxnSpPr>
        <p:spPr>
          <a:xfrm>
            <a:off x="1104062" y="4568439"/>
            <a:ext cx="6840000" cy="0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29" name="Picture 5" descr="Kontakt – tarr.pl"/>
          <p:cNvPicPr>
            <a:picLocks noChangeAspect="1" noChangeArrowheads="1"/>
          </p:cNvPicPr>
          <p:nvPr/>
        </p:nvPicPr>
        <p:blipFill>
          <a:blip r:embed="rId3"/>
          <a:srcRect t="6251" b="11249"/>
          <a:stretch>
            <a:fillRect/>
          </a:stretch>
        </p:blipFill>
        <p:spPr bwMode="auto">
          <a:xfrm>
            <a:off x="78176" y="5353701"/>
            <a:ext cx="2893554" cy="1571612"/>
          </a:xfrm>
          <a:prstGeom prst="rect">
            <a:avLst/>
          </a:prstGeom>
          <a:noFill/>
        </p:spPr>
      </p:pic>
      <p:sp>
        <p:nvSpPr>
          <p:cNvPr id="1031" name="AutoShape 7" descr="tppt | SCROL - rozwiązania HVACR - klimatyzacja, wentylacja, chłodnictwo"/>
          <p:cNvSpPr>
            <a:spLocks noChangeAspect="1" noChangeArrowheads="1"/>
          </p:cNvSpPr>
          <p:nvPr/>
        </p:nvSpPr>
        <p:spPr bwMode="auto">
          <a:xfrm>
            <a:off x="155575" y="-669925"/>
            <a:ext cx="3267075" cy="14001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pic>
        <p:nvPicPr>
          <p:cNvPr id="1033" name="Picture 9" descr="PAIH | Tarnobrzeski Park Przemysłowo-Technologiczny"/>
          <p:cNvPicPr>
            <a:picLocks noChangeAspect="1" noChangeArrowheads="1"/>
          </p:cNvPicPr>
          <p:nvPr/>
        </p:nvPicPr>
        <p:blipFill>
          <a:blip r:embed="rId4"/>
          <a:srcRect t="16558" b="6847"/>
          <a:stretch>
            <a:fillRect/>
          </a:stretch>
        </p:blipFill>
        <p:spPr bwMode="auto">
          <a:xfrm>
            <a:off x="2971730" y="5357826"/>
            <a:ext cx="3571900" cy="1563363"/>
          </a:xfrm>
          <a:prstGeom prst="rect">
            <a:avLst/>
          </a:prstGeom>
          <a:noFill/>
        </p:spPr>
      </p:pic>
      <p:pic>
        <p:nvPicPr>
          <p:cNvPr id="1026" name="Picture 2" descr="tarr.p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46" y="337342"/>
            <a:ext cx="5481504" cy="87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336" y="188640"/>
            <a:ext cx="1506502" cy="142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30" y="5357826"/>
            <a:ext cx="2602886" cy="150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2074" y="260648"/>
            <a:ext cx="942966" cy="1075948"/>
          </a:xfrm>
          <a:prstGeom prst="rect">
            <a:avLst/>
          </a:prstGeom>
        </p:spPr>
      </p:pic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683568" y="402285"/>
            <a:ext cx="7716426" cy="652400"/>
          </a:xfrm>
        </p:spPr>
        <p:txBody>
          <a:bodyPr/>
          <a:lstStyle/>
          <a:p>
            <a:r>
              <a:rPr lang="pl-PL" dirty="0"/>
              <a:t>TARR S.A. – 2024 r. c.d.</a:t>
            </a:r>
          </a:p>
        </p:txBody>
      </p:sp>
      <p:cxnSp>
        <p:nvCxnSpPr>
          <p:cNvPr id="7" name="Google Shape;378;p30"/>
          <p:cNvCxnSpPr/>
          <p:nvPr/>
        </p:nvCxnSpPr>
        <p:spPr>
          <a:xfrm>
            <a:off x="756412" y="1124744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Symbol zastępczy tekstu 2"/>
          <p:cNvSpPr>
            <a:spLocks noGrp="1"/>
          </p:cNvSpPr>
          <p:nvPr>
            <p:ph type="body" idx="1"/>
          </p:nvPr>
        </p:nvSpPr>
        <p:spPr>
          <a:xfrm>
            <a:off x="467544" y="1361573"/>
            <a:ext cx="8143931" cy="5169756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pl-PL" sz="2400" b="1" dirty="0"/>
              <a:t>realizowano projekty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2400" dirty="0"/>
              <a:t>projekt pn. </a:t>
            </a:r>
            <a:r>
              <a:rPr lang="pl-PL" sz="2400" b="1" dirty="0"/>
              <a:t>„Kreatywni i efektywni od dziś” </a:t>
            </a:r>
            <a:r>
              <a:rPr lang="pl-PL" sz="2400" dirty="0"/>
              <a:t>FEP 2021-2027 Działanie 7.4, okres realizacji 01.01.2024- 30.06.2025. Wartość wydatków ogółem projektu: </a:t>
            </a:r>
            <a:r>
              <a:rPr lang="pl-PL" sz="2400" b="1" dirty="0"/>
              <a:t>813.707,88 zł</a:t>
            </a:r>
            <a:r>
              <a:rPr lang="pl-PL" sz="2400" dirty="0"/>
              <a:t> w tym dofinansowanie </a:t>
            </a:r>
            <a:r>
              <a:rPr lang="pl-PL" sz="2400" b="1" dirty="0"/>
              <a:t>732.307,88 zł</a:t>
            </a:r>
            <a:r>
              <a:rPr lang="pl-PL" sz="2400" dirty="0"/>
              <a:t>,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2400" dirty="0"/>
              <a:t>projekt pn. </a:t>
            </a:r>
            <a:r>
              <a:rPr lang="pl-PL" sz="2400" b="1" dirty="0"/>
              <a:t>„Tarnobrzeski Ośrodek Wspierania Ekonomii Społecznej”</a:t>
            </a:r>
            <a:r>
              <a:rPr lang="pl-PL" sz="2400" dirty="0"/>
              <a:t>,</a:t>
            </a:r>
            <a:r>
              <a:rPr lang="pl-PL" sz="2400" b="1" dirty="0"/>
              <a:t> </a:t>
            </a:r>
            <a:r>
              <a:rPr lang="pl-PL" sz="2400" dirty="0"/>
              <a:t>FEP 2021-2027 Działanie 7.16. Okres realizacji 01.01.2024-31.12.2029 roku. Wartość wydatków ogółem projektu: </a:t>
            </a:r>
            <a:r>
              <a:rPr lang="pl-PL" sz="2400" b="1" dirty="0"/>
              <a:t>26.441.591,00 zł</a:t>
            </a:r>
            <a:r>
              <a:rPr lang="pl-PL" sz="2400" dirty="0"/>
              <a:t> w tym dofinansowanie </a:t>
            </a:r>
            <a:r>
              <a:rPr lang="pl-PL" sz="2400" b="1" dirty="0"/>
              <a:t>25.882.306,00 zł.</a:t>
            </a:r>
          </a:p>
          <a:p>
            <a:pPr marL="446088" indent="0" algn="just">
              <a:buNone/>
              <a:tabLst>
                <a:tab pos="446088" algn="l"/>
              </a:tabLst>
            </a:pPr>
            <a:r>
              <a:rPr lang="pl-PL" sz="1800" dirty="0"/>
              <a:t>Projekt partnerski oferujący wsparcie: </a:t>
            </a:r>
            <a:r>
              <a:rPr lang="pl-PL" sz="1800" b="1" dirty="0"/>
              <a:t>animacyjne, szkoleniowe, doradcze, inkubacyjne, finansowe i biznesowe</a:t>
            </a:r>
            <a:r>
              <a:rPr lang="pl-PL" sz="1800" dirty="0"/>
              <a:t> będące odpowiedzią na zdiagnozowane problemy i bariery osobom fizycznym, </a:t>
            </a:r>
            <a:r>
              <a:rPr lang="pl-PL" sz="1800" b="1" dirty="0"/>
              <a:t>podmiotom ekonomii społecznej, przedsiębiorstwom społecznym i innym osobom prawnym</a:t>
            </a:r>
            <a:r>
              <a:rPr lang="pl-PL" sz="1800" dirty="0"/>
              <a:t>, zainteresowanym </a:t>
            </a:r>
            <a:r>
              <a:rPr lang="pl-PL" sz="1800" b="1" dirty="0"/>
              <a:t>założeniem i/lub prowadzeniem, rozwinięciem działalności w sektorze ekonomii społecznej,  w tym w formie przedsiębiorstw społecznych</a:t>
            </a:r>
            <a:r>
              <a:rPr lang="pl-PL" sz="1800" dirty="0"/>
              <a:t>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pl-PL" sz="2400" b="1" dirty="0"/>
          </a:p>
          <a:p>
            <a:pPr algn="just">
              <a:buFont typeface="Wingdings" panose="05000000000000000000" pitchFamily="2" charset="2"/>
              <a:buChar char="Ø"/>
            </a:pPr>
            <a:endParaRPr lang="pl-PL" sz="2400" dirty="0"/>
          </a:p>
          <a:p>
            <a:pPr marL="152400" indent="0" algn="just">
              <a:buNone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49893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26" name="Picture 14" descr="Powierzchnie Biurowe Park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20" y="5716799"/>
            <a:ext cx="1714480" cy="1141201"/>
          </a:xfrm>
          <a:prstGeom prst="rect">
            <a:avLst/>
          </a:prstGeom>
          <a:noFill/>
        </p:spPr>
      </p:pic>
      <p:pic>
        <p:nvPicPr>
          <p:cNvPr id="5" name="Obraz 4" descr="logo TARR 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277" y="44624"/>
            <a:ext cx="942966" cy="1075948"/>
          </a:xfrm>
          <a:prstGeom prst="rect">
            <a:avLst/>
          </a:prstGeom>
        </p:spPr>
      </p:pic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780522" y="288656"/>
            <a:ext cx="7716426" cy="652400"/>
          </a:xfrm>
        </p:spPr>
        <p:txBody>
          <a:bodyPr/>
          <a:lstStyle/>
          <a:p>
            <a:r>
              <a:rPr lang="pl-PL" dirty="0"/>
              <a:t>Tarnobrzeski Park Przemysłowo - Technologiczny</a:t>
            </a:r>
          </a:p>
        </p:txBody>
      </p:sp>
      <p:cxnSp>
        <p:nvCxnSpPr>
          <p:cNvPr id="7" name="Google Shape;378;p30"/>
          <p:cNvCxnSpPr/>
          <p:nvPr/>
        </p:nvCxnSpPr>
        <p:spPr>
          <a:xfrm>
            <a:off x="750083" y="941056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4514" name="Picture 2" descr="Budynki Parku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32876"/>
            <a:ext cx="1500166" cy="1125124"/>
          </a:xfrm>
          <a:prstGeom prst="rect">
            <a:avLst/>
          </a:prstGeom>
          <a:noFill/>
        </p:spPr>
      </p:pic>
      <p:pic>
        <p:nvPicPr>
          <p:cNvPr id="64516" name="Picture 4" descr="Budynki Park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66" y="5732852"/>
            <a:ext cx="1500198" cy="1125148"/>
          </a:xfrm>
          <a:prstGeom prst="rect">
            <a:avLst/>
          </a:prstGeom>
          <a:noFill/>
        </p:spPr>
      </p:pic>
      <p:pic>
        <p:nvPicPr>
          <p:cNvPr id="64518" name="Picture 6" descr="Budynki Parku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64" y="5732851"/>
            <a:ext cx="1500198" cy="1125149"/>
          </a:xfrm>
          <a:prstGeom prst="rect">
            <a:avLst/>
          </a:prstGeom>
          <a:noFill/>
        </p:spPr>
      </p:pic>
      <p:pic>
        <p:nvPicPr>
          <p:cNvPr id="64522" name="Picture 10" descr="Inkubator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9124" y="5732851"/>
            <a:ext cx="1500198" cy="1125149"/>
          </a:xfrm>
          <a:prstGeom prst="rect">
            <a:avLst/>
          </a:prstGeom>
          <a:noFill/>
        </p:spPr>
      </p:pic>
      <p:pic>
        <p:nvPicPr>
          <p:cNvPr id="64524" name="Picture 12" descr="Inkubator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29322" y="5715016"/>
            <a:ext cx="1523979" cy="1142984"/>
          </a:xfrm>
          <a:prstGeom prst="rect">
            <a:avLst/>
          </a:prstGeom>
          <a:noFill/>
        </p:spPr>
      </p:pic>
      <p:sp>
        <p:nvSpPr>
          <p:cNvPr id="18" name="Symbol zastępczy tekstu 2"/>
          <p:cNvSpPr>
            <a:spLocks noGrp="1"/>
          </p:cNvSpPr>
          <p:nvPr>
            <p:ph type="body" idx="1"/>
          </p:nvPr>
        </p:nvSpPr>
        <p:spPr>
          <a:xfrm>
            <a:off x="421460" y="942644"/>
            <a:ext cx="8158204" cy="4502580"/>
          </a:xfrm>
        </p:spPr>
        <p:txBody>
          <a:bodyPr/>
          <a:lstStyle/>
          <a:p>
            <a:pPr algn="just">
              <a:buNone/>
            </a:pPr>
            <a:endParaRPr lang="pl-PL" sz="1600" b="1" dirty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tx1"/>
                </a:solidFill>
              </a:rPr>
              <a:t>Na dzień </a:t>
            </a:r>
            <a:r>
              <a:rPr lang="pl-PL" sz="2000" b="1" u="sng" dirty="0">
                <a:solidFill>
                  <a:schemeClr val="tx1"/>
                </a:solidFill>
              </a:rPr>
              <a:t>31 grudnia 2024 r. </a:t>
            </a:r>
            <a:r>
              <a:rPr lang="pl-PL" sz="2000" dirty="0">
                <a:solidFill>
                  <a:schemeClr val="tx1"/>
                </a:solidFill>
              </a:rPr>
              <a:t>w TPPT zlokalizowanych było </a:t>
            </a:r>
            <a:r>
              <a:rPr lang="pl-PL" sz="2000" b="1" dirty="0">
                <a:solidFill>
                  <a:schemeClr val="tx1"/>
                </a:solidFill>
              </a:rPr>
              <a:t>40 najemców</a:t>
            </a:r>
            <a:r>
              <a:rPr lang="pl-PL" sz="2000" dirty="0">
                <a:solidFill>
                  <a:schemeClr val="tx1"/>
                </a:solidFill>
              </a:rPr>
              <a:t>. Zajmowali oni powierzchnię </a:t>
            </a:r>
            <a:r>
              <a:rPr lang="pl-PL" sz="2000" b="1" dirty="0">
                <a:solidFill>
                  <a:schemeClr val="tx1"/>
                </a:solidFill>
              </a:rPr>
              <a:t>7321 m2 </a:t>
            </a:r>
            <a:r>
              <a:rPr lang="pl-PL" sz="2000" dirty="0">
                <a:solidFill>
                  <a:schemeClr val="tx1"/>
                </a:solidFill>
              </a:rPr>
              <a:t>co stanowiło </a:t>
            </a:r>
            <a:r>
              <a:rPr lang="pl-PL" sz="2000" b="1" dirty="0">
                <a:solidFill>
                  <a:schemeClr val="tx1"/>
                </a:solidFill>
              </a:rPr>
              <a:t>94% </a:t>
            </a:r>
            <a:r>
              <a:rPr lang="pl-PL" sz="2000" dirty="0">
                <a:solidFill>
                  <a:schemeClr val="tx1"/>
                </a:solidFill>
              </a:rPr>
              <a:t>powierzchni Parku. </a:t>
            </a:r>
            <a:br>
              <a:rPr lang="pl-PL" sz="2000" dirty="0">
                <a:solidFill>
                  <a:schemeClr val="tx1"/>
                </a:solidFill>
              </a:rPr>
            </a:br>
            <a:r>
              <a:rPr lang="pl-PL" sz="2000" b="1" dirty="0">
                <a:solidFill>
                  <a:schemeClr val="tx1"/>
                </a:solidFill>
              </a:rPr>
              <a:t>Liczba osób zatrudnionych </a:t>
            </a:r>
            <a:r>
              <a:rPr lang="pl-PL" sz="2000" dirty="0">
                <a:solidFill>
                  <a:schemeClr val="tx1"/>
                </a:solidFill>
              </a:rPr>
              <a:t>przez zlokalizowane w TPPT firmy </a:t>
            </a:r>
            <a:r>
              <a:rPr lang="pl-PL" sz="2000" b="1" dirty="0">
                <a:solidFill>
                  <a:schemeClr val="tx1"/>
                </a:solidFill>
              </a:rPr>
              <a:t>wyniosła 120</a:t>
            </a:r>
            <a:r>
              <a:rPr lang="pl-PL" sz="2000" dirty="0">
                <a:solidFill>
                  <a:schemeClr val="tx1"/>
                </a:solidFill>
              </a:rPr>
              <a:t>.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pl-PL" sz="2000" dirty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tx1"/>
                </a:solidFill>
              </a:rPr>
              <a:t>Pozostawało do wynajęcia: 7 pomieszczeń biurowych otwartych (boksy), o powierzchni 293 m2.</a:t>
            </a:r>
          </a:p>
          <a:p>
            <a:pPr algn="just">
              <a:buFont typeface="Arial" pitchFamily="34" charset="0"/>
              <a:buChar char="•"/>
            </a:pPr>
            <a:endParaRPr lang="pl-PL" sz="2000" dirty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tx1"/>
                </a:solidFill>
              </a:rPr>
              <a:t>Na dzień </a:t>
            </a:r>
            <a:r>
              <a:rPr lang="pl-PL" sz="2000" b="1" u="sng" dirty="0">
                <a:solidFill>
                  <a:schemeClr val="tx1"/>
                </a:solidFill>
              </a:rPr>
              <a:t>31 grudnia 2024 r. </a:t>
            </a:r>
            <a:r>
              <a:rPr lang="pl-PL" sz="2000" dirty="0">
                <a:solidFill>
                  <a:schemeClr val="tx1"/>
                </a:solidFill>
              </a:rPr>
              <a:t>udzielono firmom zlokalizowanym w Tarnobrzeskim Parku Przemysłowo Technologicznym </a:t>
            </a:r>
            <a:r>
              <a:rPr lang="pl-PL" sz="2000" b="1" dirty="0">
                <a:solidFill>
                  <a:schemeClr val="tx1"/>
                </a:solidFill>
              </a:rPr>
              <a:t>pomocy publicznej</a:t>
            </a:r>
            <a:r>
              <a:rPr lang="pl-PL" sz="2000" dirty="0">
                <a:solidFill>
                  <a:schemeClr val="tx1"/>
                </a:solidFill>
              </a:rPr>
              <a:t> na kwotę </a:t>
            </a:r>
            <a:r>
              <a:rPr lang="pl-PL" sz="2000" b="1" dirty="0">
                <a:solidFill>
                  <a:schemeClr val="tx1"/>
                </a:solidFill>
              </a:rPr>
              <a:t>301.022,22 zł</a:t>
            </a:r>
            <a:r>
              <a:rPr lang="pl-PL" sz="2000" dirty="0">
                <a:solidFill>
                  <a:schemeClr val="tx1"/>
                </a:solidFill>
              </a:rPr>
              <a:t>. </a:t>
            </a:r>
          </a:p>
          <a:p>
            <a:pPr algn="just">
              <a:buFont typeface="Arial" pitchFamily="34" charset="0"/>
              <a:buChar char="•"/>
            </a:pPr>
            <a:endParaRPr lang="pl-PL" sz="2000" dirty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tx1"/>
                </a:solidFill>
              </a:rPr>
              <a:t>Przychody miasta z wynajmu powierzchni w TPPT wyniosły </a:t>
            </a:r>
            <a:r>
              <a:rPr lang="pl-PL" sz="2000" b="1" u="sng" dirty="0">
                <a:solidFill>
                  <a:schemeClr val="tx1"/>
                </a:solidFill>
              </a:rPr>
              <a:t>2.071.539,73 zł netto </a:t>
            </a:r>
            <a:br>
              <a:rPr lang="pl-PL" sz="2000" b="1" u="sng" dirty="0">
                <a:solidFill>
                  <a:schemeClr val="tx1"/>
                </a:solidFill>
              </a:rPr>
            </a:br>
            <a:r>
              <a:rPr lang="pl-PL" sz="2000" dirty="0">
                <a:solidFill>
                  <a:schemeClr val="tx1"/>
                </a:solidFill>
              </a:rPr>
              <a:t>w tym: </a:t>
            </a:r>
            <a:r>
              <a:rPr lang="pl-PL" sz="2000" b="1" dirty="0">
                <a:solidFill>
                  <a:schemeClr val="tx1"/>
                </a:solidFill>
              </a:rPr>
              <a:t>czynsz 852.128,05 zł</a:t>
            </a:r>
            <a:r>
              <a:rPr lang="pl-PL" sz="2000" dirty="0">
                <a:solidFill>
                  <a:schemeClr val="tx1"/>
                </a:solidFill>
              </a:rPr>
              <a:t>, </a:t>
            </a:r>
            <a:r>
              <a:rPr lang="pl-PL" sz="2000" b="1" dirty="0">
                <a:solidFill>
                  <a:schemeClr val="tx1"/>
                </a:solidFill>
              </a:rPr>
              <a:t>opłata eksploatacyjna 545.558,32 zł</a:t>
            </a:r>
            <a:r>
              <a:rPr lang="pl-PL" sz="2000" dirty="0">
                <a:solidFill>
                  <a:schemeClr val="tx1"/>
                </a:solidFill>
              </a:rPr>
              <a:t>, refaktury za media </a:t>
            </a:r>
            <a:r>
              <a:rPr lang="pl-PL" sz="2000" b="1" dirty="0">
                <a:solidFill>
                  <a:schemeClr val="tx1"/>
                </a:solidFill>
              </a:rPr>
              <a:t>659.068,06 zł</a:t>
            </a:r>
            <a:r>
              <a:rPr lang="pl-PL" sz="2000" dirty="0">
                <a:solidFill>
                  <a:schemeClr val="tx1"/>
                </a:solidFill>
              </a:rPr>
              <a:t>.</a:t>
            </a:r>
          </a:p>
          <a:p>
            <a:pPr algn="just">
              <a:buFont typeface="Arial" pitchFamily="34" charset="0"/>
              <a:buChar char="•"/>
            </a:pPr>
            <a:endParaRPr lang="pl-PL" sz="2000" dirty="0">
              <a:solidFill>
                <a:schemeClr val="tx1"/>
              </a:solidFill>
            </a:endParaRPr>
          </a:p>
          <a:p>
            <a:pPr algn="just">
              <a:buFont typeface="Arial" pitchFamily="34" charset="0"/>
              <a:buChar char="•"/>
            </a:pPr>
            <a:endParaRPr lang="pl-PL" sz="2000" dirty="0">
              <a:solidFill>
                <a:schemeClr val="tx1"/>
              </a:solidFill>
            </a:endParaRPr>
          </a:p>
          <a:p>
            <a:pPr algn="just">
              <a:buFont typeface="Arial" pitchFamily="34" charset="0"/>
              <a:buChar char="•"/>
            </a:pPr>
            <a:endParaRPr lang="pl-PL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26" name="Picture 14" descr="Powierzchnie Biurowe Park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20" y="5716799"/>
            <a:ext cx="1714480" cy="1141201"/>
          </a:xfrm>
          <a:prstGeom prst="rect">
            <a:avLst/>
          </a:prstGeom>
          <a:noFill/>
        </p:spPr>
      </p:pic>
      <p:pic>
        <p:nvPicPr>
          <p:cNvPr id="4" name="Obraz 3" descr="logo TARR 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355" y="188640"/>
            <a:ext cx="942966" cy="1075948"/>
          </a:xfrm>
          <a:prstGeom prst="rect">
            <a:avLst/>
          </a:prstGeom>
        </p:spPr>
      </p:pic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739963" y="102403"/>
            <a:ext cx="7716426" cy="652400"/>
          </a:xfrm>
        </p:spPr>
        <p:txBody>
          <a:bodyPr/>
          <a:lstStyle/>
          <a:p>
            <a:r>
              <a:rPr lang="pl-PL" dirty="0"/>
              <a:t>TPPT – c.d.</a:t>
            </a:r>
          </a:p>
        </p:txBody>
      </p:sp>
      <p:cxnSp>
        <p:nvCxnSpPr>
          <p:cNvPr id="7" name="Google Shape;378;p30"/>
          <p:cNvCxnSpPr/>
          <p:nvPr/>
        </p:nvCxnSpPr>
        <p:spPr>
          <a:xfrm>
            <a:off x="750083" y="828553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4514" name="Picture 2" descr="Budynki Parku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32876"/>
            <a:ext cx="1500166" cy="1125124"/>
          </a:xfrm>
          <a:prstGeom prst="rect">
            <a:avLst/>
          </a:prstGeom>
          <a:noFill/>
        </p:spPr>
      </p:pic>
      <p:pic>
        <p:nvPicPr>
          <p:cNvPr id="64516" name="Picture 4" descr="Budynki Park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66" y="5732852"/>
            <a:ext cx="1500198" cy="1125148"/>
          </a:xfrm>
          <a:prstGeom prst="rect">
            <a:avLst/>
          </a:prstGeom>
          <a:noFill/>
        </p:spPr>
      </p:pic>
      <p:pic>
        <p:nvPicPr>
          <p:cNvPr id="64518" name="Picture 6" descr="Budynki Parku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64" y="5732851"/>
            <a:ext cx="1500198" cy="1125149"/>
          </a:xfrm>
          <a:prstGeom prst="rect">
            <a:avLst/>
          </a:prstGeom>
          <a:noFill/>
        </p:spPr>
      </p:pic>
      <p:pic>
        <p:nvPicPr>
          <p:cNvPr id="64522" name="Picture 10" descr="Inkubator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9124" y="5732851"/>
            <a:ext cx="1500198" cy="1125149"/>
          </a:xfrm>
          <a:prstGeom prst="rect">
            <a:avLst/>
          </a:prstGeom>
          <a:noFill/>
        </p:spPr>
      </p:pic>
      <p:pic>
        <p:nvPicPr>
          <p:cNvPr id="64524" name="Picture 12" descr="Inkubator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29322" y="5715016"/>
            <a:ext cx="1523979" cy="1142984"/>
          </a:xfrm>
          <a:prstGeom prst="rect">
            <a:avLst/>
          </a:prstGeom>
          <a:noFill/>
        </p:spPr>
      </p:pic>
      <p:sp>
        <p:nvSpPr>
          <p:cNvPr id="17" name="Symbol zastępczy tekstu 2"/>
          <p:cNvSpPr>
            <a:spLocks noGrp="1"/>
          </p:cNvSpPr>
          <p:nvPr>
            <p:ph type="body" idx="1"/>
          </p:nvPr>
        </p:nvSpPr>
        <p:spPr>
          <a:xfrm>
            <a:off x="323528" y="1222017"/>
            <a:ext cx="8256136" cy="4367224"/>
          </a:xfrm>
        </p:spPr>
        <p:txBody>
          <a:bodyPr/>
          <a:lstStyle/>
          <a:p>
            <a:pPr algn="just">
              <a:buFont typeface="Arial" pitchFamily="34" charset="0"/>
              <a:buChar char="•"/>
            </a:pPr>
            <a:endParaRPr lang="pl-PL" sz="2000" dirty="0">
              <a:solidFill>
                <a:schemeClr val="bg2"/>
              </a:solidFill>
            </a:endParaRPr>
          </a:p>
          <a:p>
            <a:pPr lvl="0" algn="just">
              <a:buFont typeface="Arial" pitchFamily="34" charset="0"/>
              <a:buChar char="•"/>
            </a:pPr>
            <a:r>
              <a:rPr lang="pl-PL" sz="2800" dirty="0"/>
              <a:t>W 2024 roku prowadzono eksploatację budynków zgodnie </a:t>
            </a:r>
            <a:br>
              <a:rPr lang="pl-PL" sz="2800" dirty="0"/>
            </a:br>
            <a:r>
              <a:rPr lang="pl-PL" sz="2800" dirty="0"/>
              <a:t>z obowiązującymi przepisami </a:t>
            </a:r>
            <a:r>
              <a:rPr lang="pl-PL" sz="2800" b="1" dirty="0"/>
              <a:t>budowlanymi, sanitarnymi, ppoż. oraz BHP</a:t>
            </a:r>
            <a:r>
              <a:rPr lang="pl-PL" sz="2800" dirty="0"/>
              <a:t>. </a:t>
            </a:r>
            <a:r>
              <a:rPr lang="pl-PL" sz="2800" b="1" dirty="0"/>
              <a:t>Na bieżąco prowadzone były wymagane serwisy i przeglądy m.in</a:t>
            </a:r>
            <a:r>
              <a:rPr lang="pl-PL" sz="2800" dirty="0"/>
              <a:t>. </a:t>
            </a:r>
            <a:r>
              <a:rPr lang="pl-PL" sz="2800" b="1" dirty="0"/>
              <a:t>wind, bram</a:t>
            </a:r>
            <a:r>
              <a:rPr lang="pl-PL" sz="2800" dirty="0"/>
              <a:t>. Przedłużono umowy zapewniające prawidłową obsługę TPPT na rok 2024 a także wyłoniono nowych Wykonawców.</a:t>
            </a:r>
          </a:p>
          <a:p>
            <a:pPr lvl="0" algn="just">
              <a:buFont typeface="Arial" pitchFamily="34" charset="0"/>
              <a:buChar char="•"/>
            </a:pPr>
            <a:endParaRPr lang="pl-PL" sz="2800" dirty="0"/>
          </a:p>
          <a:p>
            <a:pPr lvl="0" algn="just">
              <a:buFont typeface="Arial" pitchFamily="34" charset="0"/>
              <a:buChar char="•"/>
            </a:pPr>
            <a:r>
              <a:rPr lang="pl-PL" sz="2800" b="1" dirty="0"/>
              <a:t>Ogólny stan techniczny budynków TPP-T jest dobry.</a:t>
            </a:r>
            <a:endParaRPr lang="pl-PL" sz="2800" dirty="0"/>
          </a:p>
          <a:p>
            <a:pPr>
              <a:buNone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10479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26" name="Picture 14" descr="Powierzchnie Biurowe Park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20" y="5716799"/>
            <a:ext cx="1714480" cy="1141201"/>
          </a:xfrm>
          <a:prstGeom prst="rect">
            <a:avLst/>
          </a:prstGeom>
          <a:noFill/>
        </p:spPr>
      </p:pic>
      <p:pic>
        <p:nvPicPr>
          <p:cNvPr id="4" name="Obraz 3" descr="logo TARR 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355" y="188640"/>
            <a:ext cx="942966" cy="1075948"/>
          </a:xfrm>
          <a:prstGeom prst="rect">
            <a:avLst/>
          </a:prstGeom>
        </p:spPr>
      </p:pic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739963" y="102403"/>
            <a:ext cx="7716426" cy="652400"/>
          </a:xfrm>
        </p:spPr>
        <p:txBody>
          <a:bodyPr/>
          <a:lstStyle/>
          <a:p>
            <a:r>
              <a:rPr lang="pl-PL" dirty="0"/>
              <a:t>TPPT – c.d.</a:t>
            </a:r>
          </a:p>
        </p:txBody>
      </p:sp>
      <p:cxnSp>
        <p:nvCxnSpPr>
          <p:cNvPr id="7" name="Google Shape;378;p30"/>
          <p:cNvCxnSpPr/>
          <p:nvPr/>
        </p:nvCxnSpPr>
        <p:spPr>
          <a:xfrm>
            <a:off x="750083" y="828553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4514" name="Picture 2" descr="Budynki Parku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32876"/>
            <a:ext cx="1500166" cy="1125124"/>
          </a:xfrm>
          <a:prstGeom prst="rect">
            <a:avLst/>
          </a:prstGeom>
          <a:noFill/>
        </p:spPr>
      </p:pic>
      <p:pic>
        <p:nvPicPr>
          <p:cNvPr id="64516" name="Picture 4" descr="Budynki Park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66" y="5732852"/>
            <a:ext cx="1500198" cy="1125148"/>
          </a:xfrm>
          <a:prstGeom prst="rect">
            <a:avLst/>
          </a:prstGeom>
          <a:noFill/>
        </p:spPr>
      </p:pic>
      <p:pic>
        <p:nvPicPr>
          <p:cNvPr id="64518" name="Picture 6" descr="Budynki Parku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64" y="5732851"/>
            <a:ext cx="1500198" cy="1125149"/>
          </a:xfrm>
          <a:prstGeom prst="rect">
            <a:avLst/>
          </a:prstGeom>
          <a:noFill/>
        </p:spPr>
      </p:pic>
      <p:pic>
        <p:nvPicPr>
          <p:cNvPr id="64522" name="Picture 10" descr="Inkubator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9124" y="5732851"/>
            <a:ext cx="1500198" cy="1125149"/>
          </a:xfrm>
          <a:prstGeom prst="rect">
            <a:avLst/>
          </a:prstGeom>
          <a:noFill/>
        </p:spPr>
      </p:pic>
      <p:pic>
        <p:nvPicPr>
          <p:cNvPr id="64524" name="Picture 12" descr="Inkubator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29322" y="5715016"/>
            <a:ext cx="1523979" cy="1142984"/>
          </a:xfrm>
          <a:prstGeom prst="rect">
            <a:avLst/>
          </a:prstGeom>
          <a:noFill/>
        </p:spPr>
      </p:pic>
      <p:sp>
        <p:nvSpPr>
          <p:cNvPr id="17" name="Symbol zastępczy tekstu 2"/>
          <p:cNvSpPr>
            <a:spLocks noGrp="1"/>
          </p:cNvSpPr>
          <p:nvPr>
            <p:ph type="body" idx="1"/>
          </p:nvPr>
        </p:nvSpPr>
        <p:spPr>
          <a:xfrm>
            <a:off x="372494" y="980728"/>
            <a:ext cx="8256136" cy="4752148"/>
          </a:xfrm>
        </p:spPr>
        <p:txBody>
          <a:bodyPr/>
          <a:lstStyle/>
          <a:p>
            <a:pPr marL="180975" indent="-28575" algn="just">
              <a:buNone/>
            </a:pPr>
            <a:r>
              <a:rPr lang="pl-PL" sz="2400" b="1" dirty="0"/>
              <a:t>Ponadto w 2024 :</a:t>
            </a:r>
            <a:endParaRPr lang="pl-PL" sz="2400" b="1" dirty="0">
              <a:solidFill>
                <a:schemeClr val="tx1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pl-PL" sz="2000" dirty="0">
                <a:solidFill>
                  <a:schemeClr val="tx1"/>
                </a:solidFill>
              </a:rPr>
              <a:t>Wykonano</a:t>
            </a:r>
            <a:r>
              <a:rPr lang="pl-PL" sz="2000" b="1" dirty="0">
                <a:solidFill>
                  <a:schemeClr val="tx1"/>
                </a:solidFill>
              </a:rPr>
              <a:t> koncepcję architektoniczną </a:t>
            </a:r>
            <a:r>
              <a:rPr lang="pl-PL" sz="2000" dirty="0">
                <a:solidFill>
                  <a:schemeClr val="tx1"/>
                </a:solidFill>
              </a:rPr>
              <a:t>nowej hali w TPPT, </a:t>
            </a:r>
          </a:p>
          <a:p>
            <a:pPr algn="just">
              <a:buFont typeface="Arial" pitchFamily="34" charset="0"/>
              <a:buChar char="•"/>
            </a:pPr>
            <a:r>
              <a:rPr lang="pl-PL" sz="2000" b="1" dirty="0"/>
              <a:t>Zmodernizowano stację TRAFO </a:t>
            </a:r>
            <a:r>
              <a:rPr lang="pl-PL" sz="2000" dirty="0"/>
              <a:t>wraz z </a:t>
            </a:r>
            <a:r>
              <a:rPr lang="pl-PL" sz="2000" b="1" dirty="0"/>
              <a:t>agregatem prądotwórczym</a:t>
            </a:r>
            <a:r>
              <a:rPr lang="pl-PL" sz="2000" dirty="0"/>
              <a:t> i montażem systemu SZR (System Zasilania Rezerwowego),</a:t>
            </a:r>
            <a:endParaRPr lang="pl-PL" sz="2000" dirty="0">
              <a:solidFill>
                <a:schemeClr val="bg2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pl-PL" sz="2000" dirty="0">
                <a:solidFill>
                  <a:schemeClr val="tx1"/>
                </a:solidFill>
              </a:rPr>
              <a:t>Wykonano projekt </a:t>
            </a:r>
            <a:r>
              <a:rPr lang="pl-PL" sz="2000" b="1" dirty="0">
                <a:solidFill>
                  <a:schemeClr val="tx1"/>
                </a:solidFill>
              </a:rPr>
              <a:t>aktualizacji układu funkcjonalno-użytkowego </a:t>
            </a:r>
            <a:r>
              <a:rPr lang="pl-PL" sz="2000" dirty="0">
                <a:solidFill>
                  <a:schemeClr val="tx1"/>
                </a:solidFill>
              </a:rPr>
              <a:t>wraz</a:t>
            </a:r>
            <a:br>
              <a:rPr lang="pl-PL" sz="2000" dirty="0">
                <a:solidFill>
                  <a:schemeClr val="tx1"/>
                </a:solidFill>
              </a:rPr>
            </a:br>
            <a:r>
              <a:rPr lang="pl-PL" sz="2000" dirty="0">
                <a:solidFill>
                  <a:schemeClr val="tx1"/>
                </a:solidFill>
              </a:rPr>
              <a:t>z dostosowaniem do wymagań ochrony p.poż. budynków zlokalizowanych na terenie TPPT,</a:t>
            </a:r>
          </a:p>
          <a:p>
            <a:pPr algn="just">
              <a:buFont typeface="Arial" pitchFamily="34" charset="0"/>
              <a:buChar char="•"/>
            </a:pPr>
            <a:r>
              <a:rPr lang="pl-PL" sz="2000" dirty="0">
                <a:solidFill>
                  <a:schemeClr val="tx1"/>
                </a:solidFill>
              </a:rPr>
              <a:t>Wykonano </a:t>
            </a:r>
            <a:r>
              <a:rPr lang="pl-PL" sz="2000" b="1" dirty="0">
                <a:solidFill>
                  <a:schemeClr val="tx1"/>
                </a:solidFill>
              </a:rPr>
              <a:t>System Sygnalizacji Pożaru </a:t>
            </a:r>
            <a:r>
              <a:rPr lang="pl-PL" sz="2000" dirty="0">
                <a:solidFill>
                  <a:schemeClr val="tx1"/>
                </a:solidFill>
              </a:rPr>
              <a:t>w budynku Hali Przemysłowej,</a:t>
            </a:r>
          </a:p>
          <a:p>
            <a:pPr algn="just">
              <a:buFont typeface="Arial" pitchFamily="34" charset="0"/>
              <a:buChar char="•"/>
            </a:pPr>
            <a:r>
              <a:rPr lang="pl-PL" sz="2000" dirty="0">
                <a:solidFill>
                  <a:schemeClr val="tx1"/>
                </a:solidFill>
              </a:rPr>
              <a:t>Wykonano projekt oraz instalację przewodową Systemu Sygnalizacji Pożaru w budynku Inkubatora,</a:t>
            </a:r>
          </a:p>
          <a:p>
            <a:pPr algn="just">
              <a:buFont typeface="Arial" pitchFamily="34" charset="0"/>
              <a:buChar char="•"/>
            </a:pPr>
            <a:r>
              <a:rPr lang="pl-PL" sz="2000" dirty="0">
                <a:solidFill>
                  <a:schemeClr val="tx1"/>
                </a:solidFill>
              </a:rPr>
              <a:t>Dokonano pełnego serwisu i naprawy instalacji </a:t>
            </a:r>
            <a:r>
              <a:rPr lang="pl-PL" sz="2000" b="1" dirty="0" err="1">
                <a:solidFill>
                  <a:schemeClr val="tx1"/>
                </a:solidFill>
              </a:rPr>
              <a:t>nawiewno</a:t>
            </a:r>
            <a:r>
              <a:rPr lang="pl-PL" sz="2000" b="1" dirty="0">
                <a:solidFill>
                  <a:schemeClr val="tx1"/>
                </a:solidFill>
              </a:rPr>
              <a:t>-wywiewnej</a:t>
            </a:r>
            <a:r>
              <a:rPr lang="pl-PL" sz="2000" dirty="0">
                <a:solidFill>
                  <a:schemeClr val="tx1"/>
                </a:solidFill>
              </a:rPr>
              <a:t> we wszystkich obiektach TPPT,</a:t>
            </a:r>
          </a:p>
          <a:p>
            <a:pPr algn="just">
              <a:buFont typeface="Arial" pitchFamily="34" charset="0"/>
              <a:buChar char="•"/>
            </a:pPr>
            <a:r>
              <a:rPr lang="pl-PL" sz="2000" dirty="0">
                <a:solidFill>
                  <a:schemeClr val="tx1"/>
                </a:solidFill>
              </a:rPr>
              <a:t>Wykonano system oznakowania wizualnego zewnętrznego i wewnętrznego,</a:t>
            </a:r>
          </a:p>
          <a:p>
            <a:pPr algn="just">
              <a:buFont typeface="Arial" pitchFamily="34" charset="0"/>
              <a:buChar char="•"/>
            </a:pPr>
            <a:r>
              <a:rPr lang="pl-PL" sz="2000" dirty="0">
                <a:solidFill>
                  <a:schemeClr val="tx1"/>
                </a:solidFill>
              </a:rPr>
              <a:t>Sporządzono i wprowadzono nową </a:t>
            </a:r>
            <a:r>
              <a:rPr lang="pl-PL" sz="2000" b="1" dirty="0">
                <a:solidFill>
                  <a:schemeClr val="tx1"/>
                </a:solidFill>
              </a:rPr>
              <a:t>organizację ruchu na terenie TPPT.</a:t>
            </a:r>
          </a:p>
          <a:p>
            <a:pPr algn="just">
              <a:buFont typeface="Arial" pitchFamily="34" charset="0"/>
              <a:buChar char="•"/>
            </a:pPr>
            <a:endParaRPr lang="pl-PL" sz="2000" dirty="0">
              <a:solidFill>
                <a:schemeClr val="tx1"/>
              </a:solidFill>
            </a:endParaRPr>
          </a:p>
          <a:p>
            <a:pPr>
              <a:buNone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6739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355" y="188640"/>
            <a:ext cx="942966" cy="1075948"/>
          </a:xfrm>
          <a:prstGeom prst="rect">
            <a:avLst/>
          </a:prstGeom>
        </p:spPr>
      </p:pic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326689" y="195857"/>
            <a:ext cx="8204869" cy="652400"/>
          </a:xfrm>
        </p:spPr>
        <p:txBody>
          <a:bodyPr/>
          <a:lstStyle/>
          <a:p>
            <a:r>
              <a:rPr lang="pl-PL" sz="2400" dirty="0"/>
              <a:t>Zarządzanie Inkubatorem Przedsiębiorczości TARR S.A. w 2024 r.</a:t>
            </a:r>
          </a:p>
        </p:txBody>
      </p:sp>
      <p:cxnSp>
        <p:nvCxnSpPr>
          <p:cNvPr id="7" name="Google Shape;378;p30"/>
          <p:cNvCxnSpPr/>
          <p:nvPr/>
        </p:nvCxnSpPr>
        <p:spPr>
          <a:xfrm>
            <a:off x="750083" y="828553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Symbol zastępczy tekstu 2"/>
          <p:cNvSpPr>
            <a:spLocks noGrp="1"/>
          </p:cNvSpPr>
          <p:nvPr>
            <p:ph type="body" idx="1"/>
          </p:nvPr>
        </p:nvSpPr>
        <p:spPr>
          <a:xfrm>
            <a:off x="426612" y="828553"/>
            <a:ext cx="8158204" cy="4502580"/>
          </a:xfrm>
        </p:spPr>
        <p:txBody>
          <a:bodyPr/>
          <a:lstStyle/>
          <a:p>
            <a:pPr algn="just">
              <a:buNone/>
            </a:pPr>
            <a:endParaRPr lang="pl-PL" sz="1600" b="1" dirty="0">
              <a:solidFill>
                <a:schemeClr val="tx1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pl-PL" sz="2000" dirty="0">
                <a:solidFill>
                  <a:schemeClr val="tx1"/>
                </a:solidFill>
              </a:rPr>
              <a:t>Na dzień </a:t>
            </a:r>
            <a:r>
              <a:rPr lang="pl-PL" sz="2000" b="1" u="sng" dirty="0">
                <a:solidFill>
                  <a:schemeClr val="tx1"/>
                </a:solidFill>
              </a:rPr>
              <a:t>31 grudnia 2024 r.</a:t>
            </a:r>
            <a:r>
              <a:rPr lang="pl-PL" sz="2000" b="1" dirty="0">
                <a:solidFill>
                  <a:schemeClr val="tx1"/>
                </a:solidFill>
              </a:rPr>
              <a:t> </a:t>
            </a:r>
            <a:r>
              <a:rPr lang="pl-PL" sz="2000" dirty="0">
                <a:solidFill>
                  <a:schemeClr val="tx1"/>
                </a:solidFill>
              </a:rPr>
              <a:t>w Inkubatorze Przedsiębiorczości TARR S.A. zlokalizowanych było </a:t>
            </a:r>
            <a:r>
              <a:rPr lang="pl-PL" sz="2000" b="1" dirty="0">
                <a:solidFill>
                  <a:schemeClr val="tx1"/>
                </a:solidFill>
              </a:rPr>
              <a:t>18</a:t>
            </a:r>
            <a:r>
              <a:rPr lang="pl-PL" sz="2000" dirty="0">
                <a:solidFill>
                  <a:schemeClr val="tx1"/>
                </a:solidFill>
              </a:rPr>
              <a:t> </a:t>
            </a:r>
            <a:r>
              <a:rPr lang="pl-PL" sz="2000" b="1" dirty="0">
                <a:solidFill>
                  <a:schemeClr val="tx1"/>
                </a:solidFill>
              </a:rPr>
              <a:t>najemców</a:t>
            </a:r>
            <a:r>
              <a:rPr lang="pl-PL" sz="2000" dirty="0">
                <a:solidFill>
                  <a:schemeClr val="tx1"/>
                </a:solidFill>
              </a:rPr>
              <a:t>. Zajmowali oni powierzchnię </a:t>
            </a:r>
            <a:r>
              <a:rPr lang="pl-PL" sz="2000" b="1" dirty="0">
                <a:solidFill>
                  <a:schemeClr val="tx1"/>
                </a:solidFill>
              </a:rPr>
              <a:t>596 m2 </a:t>
            </a:r>
            <a:r>
              <a:rPr lang="pl-PL" sz="2000" dirty="0">
                <a:solidFill>
                  <a:schemeClr val="tx1"/>
                </a:solidFill>
              </a:rPr>
              <a:t>co stanowiło </a:t>
            </a:r>
            <a:r>
              <a:rPr lang="pl-PL" sz="2000" b="1" dirty="0">
                <a:solidFill>
                  <a:schemeClr val="tx1"/>
                </a:solidFill>
              </a:rPr>
              <a:t>45,65% </a:t>
            </a:r>
            <a:r>
              <a:rPr lang="pl-PL" sz="2000" dirty="0">
                <a:solidFill>
                  <a:schemeClr val="tx1"/>
                </a:solidFill>
              </a:rPr>
              <a:t>powierzchni Inkubatora.</a:t>
            </a:r>
          </a:p>
          <a:p>
            <a:pPr algn="just">
              <a:buFont typeface="Arial" pitchFamily="34" charset="0"/>
              <a:buChar char="•"/>
            </a:pPr>
            <a:endParaRPr lang="pl-PL" sz="2000" dirty="0">
              <a:solidFill>
                <a:schemeClr val="tx1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pl-PL" sz="2000" dirty="0">
                <a:solidFill>
                  <a:schemeClr val="tx1"/>
                </a:solidFill>
              </a:rPr>
              <a:t>Pozostawało do wynajęcia 3 pomieszczenia biurowe o łącznej powierzchni 65,94 m2.</a:t>
            </a:r>
          </a:p>
          <a:p>
            <a:pPr algn="just">
              <a:buFont typeface="Arial" pitchFamily="34" charset="0"/>
              <a:buChar char="•"/>
            </a:pPr>
            <a:endParaRPr lang="pl-PL" sz="2000" dirty="0">
              <a:solidFill>
                <a:schemeClr val="tx1"/>
              </a:solidFill>
            </a:endParaRPr>
          </a:p>
          <a:p>
            <a:pPr lvl="0" algn="just">
              <a:buFont typeface="Arial" pitchFamily="34" charset="0"/>
              <a:buChar char="•"/>
            </a:pPr>
            <a:r>
              <a:rPr lang="pl-PL" sz="2000" dirty="0"/>
              <a:t>Przychody z wynajmu powierzchni w Inkubatorze TARR S.A. wyniosły </a:t>
            </a:r>
            <a:r>
              <a:rPr lang="pl-PL" sz="2000" b="1" dirty="0"/>
              <a:t>208.952,09 zł </a:t>
            </a:r>
            <a:r>
              <a:rPr lang="pl-PL" sz="2000" dirty="0"/>
              <a:t>netto w tym: </a:t>
            </a:r>
            <a:r>
              <a:rPr lang="pl-PL" sz="2000" b="1" dirty="0"/>
              <a:t>czynsz 147.555,64 zł</a:t>
            </a:r>
            <a:r>
              <a:rPr lang="pl-PL" sz="2000" dirty="0"/>
              <a:t>, refaktury  za media 61.396,45 zł.</a:t>
            </a:r>
          </a:p>
          <a:p>
            <a:pPr lvl="0" algn="just">
              <a:buFont typeface="Arial" pitchFamily="34" charset="0"/>
              <a:buChar char="•"/>
            </a:pPr>
            <a:endParaRPr lang="pl-PL" sz="2000" dirty="0"/>
          </a:p>
          <a:p>
            <a:pPr lvl="0" algn="just">
              <a:buFont typeface="Arial" pitchFamily="34" charset="0"/>
              <a:buChar char="•"/>
            </a:pPr>
            <a:r>
              <a:rPr lang="pl-PL" sz="2000" b="1" dirty="0"/>
              <a:t>W 2024 roku prowadzono eksploatację budynku zgodnie z obowiązującymi przepisami budowlanymi, sanitarnymi, ppoż. oraz BHP. Na bieżąco prowadzone były wymagane serwisy i przeglądy oraz prace remontowe i modernizacyjne.</a:t>
            </a:r>
          </a:p>
          <a:p>
            <a:pPr algn="just">
              <a:buFont typeface="Arial" pitchFamily="34" charset="0"/>
              <a:buChar char="•"/>
            </a:pPr>
            <a:endParaRPr lang="pl-PL" sz="2000" dirty="0">
              <a:solidFill>
                <a:schemeClr val="tx1"/>
              </a:solidFill>
            </a:endParaRPr>
          </a:p>
          <a:p>
            <a:pPr algn="just">
              <a:buFont typeface="Arial" pitchFamily="34" charset="0"/>
              <a:buChar char="•"/>
            </a:pPr>
            <a:endParaRPr lang="pl-PL" sz="20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065973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065973"/>
            <a:ext cx="2376264" cy="1586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4888" y="6288464"/>
            <a:ext cx="10074152" cy="67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83" y="5081721"/>
            <a:ext cx="2364421" cy="1578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38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361" y="17344"/>
            <a:ext cx="942966" cy="1075948"/>
          </a:xfrm>
          <a:prstGeom prst="rect">
            <a:avLst/>
          </a:prstGeom>
        </p:spPr>
      </p:pic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395536" y="116632"/>
            <a:ext cx="7716426" cy="652400"/>
          </a:xfrm>
        </p:spPr>
        <p:txBody>
          <a:bodyPr/>
          <a:lstStyle/>
          <a:p>
            <a:r>
              <a:rPr lang="pl-PL" dirty="0"/>
              <a:t>Realizacja projektów – 2024 r.</a:t>
            </a:r>
          </a:p>
        </p:txBody>
      </p:sp>
      <p:cxnSp>
        <p:nvCxnSpPr>
          <p:cNvPr id="7" name="Google Shape;378;p30"/>
          <p:cNvCxnSpPr/>
          <p:nvPr/>
        </p:nvCxnSpPr>
        <p:spPr>
          <a:xfrm>
            <a:off x="827584" y="884811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Symbol zastępczy tekstu 2"/>
          <p:cNvSpPr>
            <a:spLocks noGrp="1"/>
          </p:cNvSpPr>
          <p:nvPr>
            <p:ph type="body" idx="1"/>
          </p:nvPr>
        </p:nvSpPr>
        <p:spPr>
          <a:xfrm>
            <a:off x="285721" y="966578"/>
            <a:ext cx="4790336" cy="5581932"/>
          </a:xfrm>
        </p:spPr>
        <p:txBody>
          <a:bodyPr/>
          <a:lstStyle/>
          <a:p>
            <a:pPr marL="152400" indent="0">
              <a:buNone/>
            </a:pPr>
            <a:r>
              <a:rPr lang="pl-PL" sz="2200" b="1" dirty="0"/>
              <a:t>Projekt „Kreatywni i efektywni od dziś”</a:t>
            </a:r>
          </a:p>
          <a:p>
            <a:pPr marL="182563" indent="0" algn="just">
              <a:buNone/>
            </a:pPr>
            <a:endParaRPr lang="pl-PL" sz="2000" dirty="0">
              <a:latin typeface="Barlow Condensed" panose="00000506000000000000" pitchFamily="2" charset="-18"/>
            </a:endParaRPr>
          </a:p>
          <a:p>
            <a:pPr marL="182563" indent="0" algn="just">
              <a:buNone/>
            </a:pPr>
            <a:r>
              <a:rPr lang="pl-PL" sz="1600" dirty="0">
                <a:latin typeface="Barlow Condensed" panose="00000506000000000000" pitchFamily="2" charset="-18"/>
              </a:rPr>
              <a:t>Projekt realizowany jest przez Tarnobrzeską Agencję Rozwoju Regionalnego S.A. w okresie od </a:t>
            </a:r>
            <a:r>
              <a:rPr lang="pl-PL" sz="1600" b="1" dirty="0">
                <a:latin typeface="Barlow Condensed" panose="00000506000000000000" pitchFamily="2" charset="-18"/>
              </a:rPr>
              <a:t>01.01.2024 r.</a:t>
            </a:r>
            <a:r>
              <a:rPr lang="pl-PL" sz="1600" dirty="0">
                <a:latin typeface="Barlow Condensed" panose="00000506000000000000" pitchFamily="2" charset="-18"/>
              </a:rPr>
              <a:t> do </a:t>
            </a:r>
            <a:r>
              <a:rPr lang="pl-PL" sz="1600" b="1" dirty="0">
                <a:latin typeface="Barlow Condensed" panose="00000506000000000000" pitchFamily="2" charset="-18"/>
              </a:rPr>
              <a:t>30.06.2025 r.</a:t>
            </a:r>
          </a:p>
          <a:p>
            <a:pPr marL="182563" indent="0" algn="just">
              <a:buNone/>
            </a:pPr>
            <a:endParaRPr lang="pl-PL" sz="2000" dirty="0">
              <a:latin typeface="Barlow Condensed" panose="00000506000000000000" pitchFamily="2" charset="-18"/>
            </a:endParaRPr>
          </a:p>
          <a:p>
            <a:pPr marL="182563" indent="0" algn="just">
              <a:buNone/>
            </a:pPr>
            <a:r>
              <a:rPr lang="pl-PL" sz="1600" dirty="0">
                <a:latin typeface="Barlow Condensed" panose="00000506000000000000" pitchFamily="2" charset="-18"/>
              </a:rPr>
              <a:t>Projekt oferuje uczestnikom wsparcie w postaci: </a:t>
            </a:r>
            <a:r>
              <a:rPr lang="pl-PL" sz="1600" b="1" dirty="0">
                <a:latin typeface="Barlow Condensed" panose="00000506000000000000" pitchFamily="2" charset="-18"/>
              </a:rPr>
              <a:t>Indywidualnego Planu Działania</a:t>
            </a:r>
            <a:r>
              <a:rPr lang="pl-PL" sz="1600" dirty="0">
                <a:latin typeface="Barlow Condensed" panose="00000506000000000000" pitchFamily="2" charset="-18"/>
              </a:rPr>
              <a:t>, </a:t>
            </a:r>
            <a:r>
              <a:rPr lang="pl-PL" sz="1600" b="1" dirty="0">
                <a:latin typeface="Barlow Condensed" panose="00000506000000000000" pitchFamily="2" charset="-18"/>
              </a:rPr>
              <a:t>Poradnictwa Zawodowego Grupowe</a:t>
            </a:r>
            <a:r>
              <a:rPr lang="pl-PL" sz="1600" dirty="0">
                <a:latin typeface="Barlow Condensed" panose="00000506000000000000" pitchFamily="2" charset="-18"/>
              </a:rPr>
              <a:t>, </a:t>
            </a:r>
            <a:r>
              <a:rPr lang="pl-PL" sz="1600" b="1" dirty="0">
                <a:latin typeface="Barlow Condensed" panose="00000506000000000000" pitchFamily="2" charset="-18"/>
              </a:rPr>
              <a:t>Szkolenia/Kursy Zawodowe, Staże Zawodowe</a:t>
            </a:r>
            <a:r>
              <a:rPr lang="pl-PL" sz="1600" dirty="0">
                <a:latin typeface="Barlow Condensed" panose="00000506000000000000" pitchFamily="2" charset="-18"/>
              </a:rPr>
              <a:t>.</a:t>
            </a:r>
          </a:p>
          <a:p>
            <a:pPr marL="182563" indent="0" algn="just">
              <a:buNone/>
            </a:pPr>
            <a:endParaRPr lang="pl-PL" sz="1800" dirty="0">
              <a:latin typeface="Barlow Condensed" panose="00000506000000000000" pitchFamily="2" charset="-18"/>
            </a:endParaRPr>
          </a:p>
          <a:p>
            <a:pPr marL="182563" indent="0" algn="just">
              <a:buNone/>
            </a:pPr>
            <a:r>
              <a:rPr lang="pl-PL" sz="1600" b="1" dirty="0">
                <a:latin typeface="Barlow Condensed" panose="00000506000000000000" pitchFamily="2" charset="-18"/>
              </a:rPr>
              <a:t>Grupę docelową </a:t>
            </a:r>
            <a:r>
              <a:rPr lang="pl-PL" sz="1600" dirty="0">
                <a:latin typeface="Barlow Condensed" panose="00000506000000000000" pitchFamily="2" charset="-18"/>
              </a:rPr>
              <a:t>stanowią osoby zatrudnione na umowach krótkoterminowych ,umowach cywilnoprawnych, ubodzy pracujący i osoby odchodzące z rolnictwa.</a:t>
            </a:r>
          </a:p>
          <a:p>
            <a:pPr marL="182563" indent="0" algn="just">
              <a:buNone/>
            </a:pPr>
            <a:endParaRPr lang="pl-PL" sz="1800" dirty="0">
              <a:latin typeface="Barlow Condensed" panose="00000506000000000000" pitchFamily="2" charset="-18"/>
            </a:endParaRPr>
          </a:p>
          <a:p>
            <a:pPr marL="182563" indent="0" algn="just">
              <a:buNone/>
            </a:pPr>
            <a:r>
              <a:rPr lang="pl-PL" sz="1400" b="1" dirty="0">
                <a:latin typeface="Barlow Condensed" panose="00000506000000000000" pitchFamily="2" charset="-18"/>
              </a:rPr>
              <a:t>Wsparcie zostanie skierowane</a:t>
            </a:r>
            <a:r>
              <a:rPr lang="pl-PL" sz="1400" dirty="0">
                <a:latin typeface="Barlow Condensed" panose="00000506000000000000" pitchFamily="2" charset="-18"/>
              </a:rPr>
              <a:t> </a:t>
            </a:r>
            <a:r>
              <a:rPr lang="pl-PL" sz="1400" b="1" dirty="0">
                <a:latin typeface="Barlow Condensed" panose="00000506000000000000" pitchFamily="2" charset="-18"/>
              </a:rPr>
              <a:t>do grupy docelowej z obszaru województwa podkarpackiego </a:t>
            </a:r>
            <a:r>
              <a:rPr lang="pl-PL" sz="1400" dirty="0">
                <a:latin typeface="Barlow Condensed" panose="00000506000000000000" pitchFamily="2" charset="-18"/>
              </a:rPr>
              <a:t>(w przypadku osób fizycznych uczą się, pracują lub zamieszkują one na obszarze woj. podkarpackiego w rozumieniu przepisów KC, w przypadku innych podmiotów posiadają one jednostkę organizacyjną na obszarze woj. podkarpackiego).</a:t>
            </a:r>
            <a:endParaRPr lang="pl-PL" sz="1400" b="1" dirty="0">
              <a:latin typeface="Barlow Condensed" panose="00000506000000000000" pitchFamily="2" charset="-18"/>
            </a:endParaRPr>
          </a:p>
          <a:p>
            <a:pPr marL="182563" indent="0" algn="ctr">
              <a:buNone/>
            </a:pPr>
            <a:endParaRPr lang="pl-PL" sz="2000" b="1" dirty="0">
              <a:latin typeface="Barlow Condensed" panose="00000506000000000000" pitchFamily="2" charset="-18"/>
            </a:endParaRPr>
          </a:p>
          <a:p>
            <a:pPr marL="182563" indent="0" algn="ctr">
              <a:buNone/>
            </a:pPr>
            <a:r>
              <a:rPr lang="pl-PL" sz="2000" b="1" dirty="0">
                <a:latin typeface="Barlow Condensed" panose="00000506000000000000" pitchFamily="2" charset="-18"/>
              </a:rPr>
              <a:t>www.tarr.pl                         www.kreatywniefektywni.pl</a:t>
            </a:r>
          </a:p>
        </p:txBody>
      </p:sp>
      <p:sp>
        <p:nvSpPr>
          <p:cNvPr id="3" name="Prostokąt 2"/>
          <p:cNvSpPr/>
          <p:nvPr/>
        </p:nvSpPr>
        <p:spPr>
          <a:xfrm>
            <a:off x="5441745" y="5725441"/>
            <a:ext cx="25747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>
                <a:latin typeface="Barlow Condensed" panose="020B0604020202020204" charset="-18"/>
              </a:rPr>
              <a:t>Wartość projektu: 747 359,50 zł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010" y="6233582"/>
            <a:ext cx="3816405" cy="31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79548"/>
            <a:ext cx="3240360" cy="461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595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361" y="17344"/>
            <a:ext cx="942966" cy="1075948"/>
          </a:xfrm>
          <a:prstGeom prst="rect">
            <a:avLst/>
          </a:prstGeom>
        </p:spPr>
      </p:pic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395536" y="116632"/>
            <a:ext cx="7716426" cy="652400"/>
          </a:xfrm>
        </p:spPr>
        <p:txBody>
          <a:bodyPr/>
          <a:lstStyle/>
          <a:p>
            <a:r>
              <a:rPr lang="pl-PL" dirty="0"/>
              <a:t>Realizacja projektów – 2024 r.</a:t>
            </a:r>
          </a:p>
        </p:txBody>
      </p:sp>
      <p:cxnSp>
        <p:nvCxnSpPr>
          <p:cNvPr id="7" name="Google Shape;378;p30"/>
          <p:cNvCxnSpPr/>
          <p:nvPr/>
        </p:nvCxnSpPr>
        <p:spPr>
          <a:xfrm>
            <a:off x="842828" y="692696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Symbol zastępczy tekstu 2"/>
          <p:cNvSpPr>
            <a:spLocks noGrp="1"/>
          </p:cNvSpPr>
          <p:nvPr>
            <p:ph type="body" idx="1"/>
          </p:nvPr>
        </p:nvSpPr>
        <p:spPr>
          <a:xfrm>
            <a:off x="353674" y="809114"/>
            <a:ext cx="4790336" cy="5581932"/>
          </a:xfrm>
        </p:spPr>
        <p:txBody>
          <a:bodyPr/>
          <a:lstStyle/>
          <a:p>
            <a:pPr marL="182563" indent="0" algn="just">
              <a:buNone/>
            </a:pPr>
            <a:r>
              <a:rPr lang="pl-PL" sz="1600" b="1" dirty="0"/>
              <a:t>W 2024 roku w ramach projektu zrealizowano:</a:t>
            </a:r>
          </a:p>
          <a:p>
            <a:pPr marL="182563" indent="0" algn="just">
              <a:buNone/>
            </a:pPr>
            <a:endParaRPr lang="pl-PL" sz="1600" b="1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pl-PL" sz="1400" b="1" dirty="0"/>
              <a:t>187 godzin doradztwa zawodowego</a:t>
            </a:r>
            <a:r>
              <a:rPr lang="pl-PL" sz="1400" dirty="0"/>
              <a:t> dla 82 osób,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pl-PL" sz="1400" b="1" dirty="0"/>
              <a:t>24 godziny poradnictwa zawodowego grupowego</a:t>
            </a:r>
            <a:r>
              <a:rPr lang="pl-PL" sz="1400" dirty="0"/>
              <a:t> dla 40 Uczestników projektu w formie grupowych warsztatów,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pl-PL" sz="1400" b="1" dirty="0"/>
              <a:t>53 Uczestników projektu</a:t>
            </a:r>
            <a:r>
              <a:rPr lang="pl-PL" sz="1400" dirty="0"/>
              <a:t> uczestniczyło w szkoleniach zawodowych z czego we wskazanym okresie 29 osób podniosło kwalifikacje bądź kompetencje zawodowe. </a:t>
            </a:r>
          </a:p>
          <a:p>
            <a:pPr marL="152400" lvl="0" indent="0">
              <a:buNone/>
            </a:pPr>
            <a:endParaRPr lang="pl-PL" sz="1600" dirty="0"/>
          </a:p>
          <a:p>
            <a:pPr marL="152400" indent="0">
              <a:buNone/>
            </a:pPr>
            <a:r>
              <a:rPr lang="pl-PL" sz="1400" b="1" dirty="0"/>
              <a:t>Szkolenia zawodowe jakie zostały zrealizowane to: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pl-PL" sz="1400" dirty="0"/>
              <a:t>świadectwo kwalifikacji zawodowej do kat. C dla 12 osób,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pl-PL" sz="1400" dirty="0"/>
              <a:t>kategoria B prawa jazdy dla 8 osób,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pl-PL" sz="1400" dirty="0"/>
              <a:t>pracownik biurowy wraz z kursem ECDL dla 5 osób,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pl-PL" sz="1400" dirty="0"/>
              <a:t>barista dla 5 osób,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pl-PL" sz="1400" dirty="0"/>
              <a:t>operator wózka widłowego dla 10 osób,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pl-PL" sz="1400" dirty="0"/>
              <a:t>szkolenie z zakresu uzupełnienia kompetencji cyfrowych dla 1 osoby,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pl-PL" sz="1400" dirty="0"/>
              <a:t>opiekun medyczny dla 4 osób,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pl-PL" sz="1400" dirty="0"/>
              <a:t>kosmetyczka dla 3 osób,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pl-PL" sz="1400" dirty="0"/>
              <a:t>operator koparki jednonaczyniowej kl. III do 25 ton dla 5 osób,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pl-PL" sz="1400" dirty="0"/>
              <a:t>spawanie blach spoinami pachwinowymi metodą MAG 135 w grupie materiałowej FM 1.</a:t>
            </a:r>
          </a:p>
          <a:p>
            <a:pPr lvl="0">
              <a:buFont typeface="Wingdings" panose="05000000000000000000" pitchFamily="2" charset="2"/>
              <a:buChar char="q"/>
            </a:pPr>
            <a:endParaRPr lang="pl-PL" sz="1400" dirty="0"/>
          </a:p>
          <a:p>
            <a:pPr marL="152400" lvl="0" indent="0">
              <a:buNone/>
            </a:pPr>
            <a:r>
              <a:rPr lang="pl-PL" sz="1400" b="1" dirty="0"/>
              <a:t>10 Uczestników projektu rozpoczęło odbywanie staży zawodowych.</a:t>
            </a:r>
            <a:endParaRPr lang="pl-PL" sz="1600" b="1" dirty="0">
              <a:latin typeface="Barlow Condensed" panose="00000506000000000000" pitchFamily="2" charset="-18"/>
            </a:endParaRPr>
          </a:p>
          <a:p>
            <a:pPr marL="182563" indent="0" algn="ctr">
              <a:buNone/>
            </a:pPr>
            <a:endParaRPr lang="pl-PL" sz="2000" b="1" dirty="0">
              <a:latin typeface="Barlow Condensed" panose="00000506000000000000" pitchFamily="2" charset="-18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5441745" y="5725441"/>
            <a:ext cx="25747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>
                <a:latin typeface="Barlow Condensed" panose="020B0604020202020204" charset="-18"/>
              </a:rPr>
              <a:t>Wartość projektu: 747 359,50 zł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010" y="6233582"/>
            <a:ext cx="3816405" cy="31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79548"/>
            <a:ext cx="3240360" cy="461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003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834" y="428604"/>
            <a:ext cx="942966" cy="1075948"/>
          </a:xfrm>
          <a:prstGeom prst="rect">
            <a:avLst/>
          </a:prstGeom>
        </p:spPr>
      </p:pic>
      <p:pic>
        <p:nvPicPr>
          <p:cNvPr id="5" name="Obraz 4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834" y="428604"/>
            <a:ext cx="942966" cy="1075948"/>
          </a:xfrm>
          <a:prstGeom prst="rect">
            <a:avLst/>
          </a:prstGeom>
        </p:spPr>
      </p:pic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713787" y="272335"/>
            <a:ext cx="7716426" cy="652400"/>
          </a:xfrm>
        </p:spPr>
        <p:txBody>
          <a:bodyPr/>
          <a:lstStyle/>
          <a:p>
            <a:r>
              <a:rPr lang="pl-PL" dirty="0"/>
              <a:t>Realizacja projektów – c.d.</a:t>
            </a:r>
          </a:p>
        </p:txBody>
      </p:sp>
      <p:cxnSp>
        <p:nvCxnSpPr>
          <p:cNvPr id="7" name="Google Shape;378;p30"/>
          <p:cNvCxnSpPr/>
          <p:nvPr/>
        </p:nvCxnSpPr>
        <p:spPr>
          <a:xfrm>
            <a:off x="827584" y="884811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Symbol zastępczy tekstu 2"/>
          <p:cNvSpPr>
            <a:spLocks noGrp="1"/>
          </p:cNvSpPr>
          <p:nvPr>
            <p:ph type="body" idx="1"/>
          </p:nvPr>
        </p:nvSpPr>
        <p:spPr>
          <a:xfrm>
            <a:off x="285721" y="966578"/>
            <a:ext cx="4502303" cy="5027822"/>
          </a:xfrm>
        </p:spPr>
        <p:txBody>
          <a:bodyPr/>
          <a:lstStyle/>
          <a:p>
            <a:pPr marL="182563" indent="0" algn="just">
              <a:buNone/>
            </a:pPr>
            <a:r>
              <a:rPr lang="pl-PL" sz="2400" b="1" dirty="0"/>
              <a:t>Prowadzenie gminnego punktu konsultacyjno-informacyjnego Programu „Czyste Powietrze”</a:t>
            </a:r>
          </a:p>
          <a:p>
            <a:pPr marL="182563" indent="0" algn="just">
              <a:buNone/>
            </a:pPr>
            <a:endParaRPr lang="pl-PL" sz="2000" dirty="0">
              <a:latin typeface="Barlow Condensed" panose="00000506000000000000" pitchFamily="2" charset="-18"/>
            </a:endParaRPr>
          </a:p>
          <a:p>
            <a:pPr marL="182563" indent="0" algn="just">
              <a:buNone/>
            </a:pPr>
            <a:endParaRPr lang="pl-PL" sz="2000" dirty="0">
              <a:latin typeface="Barlow Condensed" panose="00000506000000000000" pitchFamily="2" charset="-18"/>
            </a:endParaRPr>
          </a:p>
          <a:p>
            <a:pPr marL="182563" indent="0" algn="just">
              <a:buNone/>
            </a:pPr>
            <a:endParaRPr lang="pl-PL" sz="2000" dirty="0">
              <a:latin typeface="Barlow Condensed" panose="00000506000000000000" pitchFamily="2" charset="-18"/>
            </a:endParaRPr>
          </a:p>
          <a:p>
            <a:pPr marL="182563" indent="0" algn="just">
              <a:buNone/>
            </a:pPr>
            <a:r>
              <a:rPr lang="pl-PL" sz="2000" b="0" i="0" u="none" strike="noStrike" baseline="0" dirty="0">
                <a:solidFill>
                  <a:srgbClr val="000000"/>
                </a:solidFill>
                <a:latin typeface="Barlow Condensed" panose="00000506000000000000" pitchFamily="2" charset="-18"/>
              </a:rPr>
              <a:t>W </a:t>
            </a:r>
            <a:r>
              <a:rPr lang="pl-PL" sz="2000" b="1" i="0" u="none" strike="noStrike" baseline="0" dirty="0">
                <a:solidFill>
                  <a:srgbClr val="000000"/>
                </a:solidFill>
                <a:latin typeface="Barlow Condensed" panose="00000506000000000000" pitchFamily="2" charset="-18"/>
              </a:rPr>
              <a:t>2024 roku </a:t>
            </a:r>
            <a:r>
              <a:rPr lang="pl-PL" sz="2000" b="0" i="0" u="none" strike="noStrike" baseline="0" dirty="0">
                <a:solidFill>
                  <a:srgbClr val="000000"/>
                </a:solidFill>
                <a:latin typeface="Barlow Condensed" panose="00000506000000000000" pitchFamily="2" charset="-18"/>
              </a:rPr>
              <a:t>odbyło się </a:t>
            </a:r>
            <a:r>
              <a:rPr lang="pl-PL" sz="2000" b="1" i="0" u="none" strike="noStrike" baseline="0" dirty="0">
                <a:solidFill>
                  <a:srgbClr val="000000"/>
                </a:solidFill>
                <a:latin typeface="Barlow Condensed" panose="00000506000000000000" pitchFamily="2" charset="-18"/>
              </a:rPr>
              <a:t>240 konsultacji </a:t>
            </a:r>
            <a:br>
              <a:rPr lang="pl-PL" sz="2000" b="1" i="0" u="none" strike="noStrike" baseline="0" dirty="0">
                <a:solidFill>
                  <a:srgbClr val="000000"/>
                </a:solidFill>
                <a:latin typeface="Barlow Condensed" panose="00000506000000000000" pitchFamily="2" charset="-18"/>
              </a:rPr>
            </a:br>
            <a:r>
              <a:rPr lang="pl-PL" sz="2000" b="0" i="0" u="none" strike="noStrike" baseline="0" dirty="0">
                <a:solidFill>
                  <a:srgbClr val="000000"/>
                </a:solidFill>
                <a:latin typeface="Barlow Condensed" panose="00000506000000000000" pitchFamily="2" charset="-18"/>
              </a:rPr>
              <a:t>z mieszkańcami miasta Tarnobrzega. Przygotowano </a:t>
            </a:r>
            <a:r>
              <a:rPr lang="pl-PL" sz="2000" b="1" i="0" u="none" strike="noStrike" baseline="0" dirty="0">
                <a:solidFill>
                  <a:srgbClr val="000000"/>
                </a:solidFill>
                <a:latin typeface="Barlow Condensed" panose="00000506000000000000" pitchFamily="2" charset="-18"/>
              </a:rPr>
              <a:t>76 wniosków</a:t>
            </a:r>
            <a:r>
              <a:rPr lang="pl-PL" sz="2000" b="0" i="0" u="none" strike="noStrike" baseline="0" dirty="0">
                <a:solidFill>
                  <a:srgbClr val="000000"/>
                </a:solidFill>
                <a:latin typeface="Barlow Condensed" panose="00000506000000000000" pitchFamily="2" charset="-18"/>
              </a:rPr>
              <a:t>, dokonano </a:t>
            </a:r>
            <a:r>
              <a:rPr lang="pl-PL" sz="2000" b="1" i="0" u="none" strike="noStrike" baseline="0" dirty="0">
                <a:solidFill>
                  <a:srgbClr val="000000"/>
                </a:solidFill>
                <a:latin typeface="Barlow Condensed" panose="00000506000000000000" pitchFamily="2" charset="-18"/>
              </a:rPr>
              <a:t>50 rozliczeń inwestycji</a:t>
            </a:r>
            <a:r>
              <a:rPr lang="pl-PL" sz="2000" b="0" i="0" u="none" strike="noStrike" baseline="0" dirty="0">
                <a:solidFill>
                  <a:srgbClr val="000000"/>
                </a:solidFill>
                <a:latin typeface="Barlow Condensed" panose="00000506000000000000" pitchFamily="2" charset="-18"/>
              </a:rPr>
              <a:t>.</a:t>
            </a:r>
          </a:p>
          <a:p>
            <a:pPr marL="182563" indent="0" algn="just">
              <a:buNone/>
            </a:pPr>
            <a:r>
              <a:rPr lang="pl-PL" sz="2000" b="0" i="0" u="none" strike="noStrike" baseline="0" dirty="0">
                <a:solidFill>
                  <a:srgbClr val="000000"/>
                </a:solidFill>
                <a:latin typeface="Barlow Condensed" panose="00000506000000000000" pitchFamily="2" charset="-18"/>
              </a:rPr>
              <a:t> </a:t>
            </a:r>
            <a:br>
              <a:rPr lang="pl-PL" sz="2000" b="0" i="0" u="none" strike="noStrike" baseline="0" dirty="0">
                <a:solidFill>
                  <a:srgbClr val="000000"/>
                </a:solidFill>
                <a:latin typeface="Barlow Condensed" panose="00000506000000000000" pitchFamily="2" charset="-18"/>
              </a:rPr>
            </a:br>
            <a:r>
              <a:rPr lang="pl-PL" sz="2000" dirty="0">
                <a:latin typeface="Barlow Condensed" panose="00000506000000000000" pitchFamily="2" charset="-18"/>
              </a:rPr>
              <a:t>Pozyskane dofinansowanie: </a:t>
            </a:r>
            <a:r>
              <a:rPr lang="pl-PL" sz="2000" b="1" u="sng" dirty="0">
                <a:latin typeface="Barlow Condensed" panose="00000506000000000000" pitchFamily="2" charset="-18"/>
              </a:rPr>
              <a:t>911.292,75 zł</a:t>
            </a:r>
            <a:r>
              <a:rPr lang="pl-PL" sz="2000" dirty="0">
                <a:latin typeface="Barlow Condensed" panose="00000506000000000000" pitchFamily="2" charset="-18"/>
              </a:rPr>
              <a:t>.</a:t>
            </a:r>
          </a:p>
          <a:p>
            <a:pPr marL="182563" indent="0" algn="ctr">
              <a:buNone/>
            </a:pPr>
            <a:endParaRPr lang="pl-PL" sz="2000" b="1" dirty="0">
              <a:latin typeface="Barlow Condensed" panose="00000506000000000000" pitchFamily="2" charset="-18"/>
            </a:endParaRPr>
          </a:p>
          <a:p>
            <a:pPr marL="182563" indent="0" algn="ctr">
              <a:buNone/>
            </a:pPr>
            <a:r>
              <a:rPr lang="pl-PL" sz="2000" b="1" dirty="0">
                <a:latin typeface="Barlow Condensed" panose="00000506000000000000" pitchFamily="2" charset="-18"/>
              </a:rPr>
              <a:t>www.tarr.pl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141" y="1772816"/>
            <a:ext cx="4032470" cy="170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141" y="3717032"/>
            <a:ext cx="4032470" cy="226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230" y="44624"/>
            <a:ext cx="942966" cy="1075948"/>
          </a:xfrm>
          <a:prstGeom prst="rect">
            <a:avLst/>
          </a:prstGeom>
        </p:spPr>
      </p:pic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611560" y="102404"/>
            <a:ext cx="7716426" cy="652400"/>
          </a:xfrm>
        </p:spPr>
        <p:txBody>
          <a:bodyPr/>
          <a:lstStyle/>
          <a:p>
            <a:r>
              <a:rPr lang="pl-PL" dirty="0"/>
              <a:t>Realizacja projektów – 2024 r.</a:t>
            </a:r>
          </a:p>
        </p:txBody>
      </p:sp>
      <p:cxnSp>
        <p:nvCxnSpPr>
          <p:cNvPr id="7" name="Google Shape;378;p30"/>
          <p:cNvCxnSpPr/>
          <p:nvPr/>
        </p:nvCxnSpPr>
        <p:spPr>
          <a:xfrm>
            <a:off x="827584" y="884811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Symbol zastępczy tekstu 2"/>
          <p:cNvSpPr>
            <a:spLocks noGrp="1"/>
          </p:cNvSpPr>
          <p:nvPr>
            <p:ph type="body" idx="1"/>
          </p:nvPr>
        </p:nvSpPr>
        <p:spPr>
          <a:xfrm>
            <a:off x="285721" y="966578"/>
            <a:ext cx="4790336" cy="5267004"/>
          </a:xfrm>
        </p:spPr>
        <p:txBody>
          <a:bodyPr/>
          <a:lstStyle/>
          <a:p>
            <a:pPr marL="152400" indent="0">
              <a:buNone/>
            </a:pPr>
            <a:r>
              <a:rPr lang="pl-PL" sz="2200" b="1" dirty="0"/>
              <a:t>Projekt „Tarnobrzeski Ośrodek Wspierania Ekonomii Społecznej”</a:t>
            </a:r>
          </a:p>
          <a:p>
            <a:pPr marL="182563" indent="0" algn="just">
              <a:buNone/>
            </a:pPr>
            <a:endParaRPr lang="pl-PL" sz="2000" dirty="0">
              <a:latin typeface="Barlow Condensed" panose="00000506000000000000" pitchFamily="2" charset="-18"/>
            </a:endParaRPr>
          </a:p>
          <a:p>
            <a:pPr marL="182563" indent="0" algn="just">
              <a:buNone/>
            </a:pPr>
            <a:r>
              <a:rPr lang="pl-PL" sz="1600" dirty="0">
                <a:latin typeface="Barlow Condensed" panose="00000506000000000000" pitchFamily="2" charset="-18"/>
              </a:rPr>
              <a:t>Przedsięwzięcie jest wdrażane w okresie od </a:t>
            </a:r>
            <a:r>
              <a:rPr lang="pl-PL" sz="1600" b="1" dirty="0">
                <a:latin typeface="Barlow Condensed" panose="00000506000000000000" pitchFamily="2" charset="-18"/>
              </a:rPr>
              <a:t>01.01.2024 r.</a:t>
            </a:r>
            <a:r>
              <a:rPr lang="pl-PL" sz="1600" dirty="0">
                <a:latin typeface="Barlow Condensed" panose="00000506000000000000" pitchFamily="2" charset="-18"/>
              </a:rPr>
              <a:t> do </a:t>
            </a:r>
            <a:r>
              <a:rPr lang="pl-PL" sz="1600" b="1" dirty="0">
                <a:latin typeface="Barlow Condensed" panose="00000506000000000000" pitchFamily="2" charset="-18"/>
              </a:rPr>
              <a:t>31.12.2029 r.</a:t>
            </a:r>
            <a:r>
              <a:rPr lang="pl-PL" sz="1600" dirty="0">
                <a:latin typeface="Barlow Condensed" panose="00000506000000000000" pitchFamily="2" charset="-18"/>
              </a:rPr>
              <a:t> w partnerstwie Tarnobrzeskiej Agencji Rozwoju Regionalnego S.A. ze Stowarzyszeniem na Rzecz Rozwoju Powiatu Kolbuszowskiego „NIL”.</a:t>
            </a:r>
          </a:p>
          <a:p>
            <a:pPr marL="182563" indent="0" algn="just">
              <a:buNone/>
            </a:pPr>
            <a:endParaRPr lang="pl-PL" sz="2000" dirty="0">
              <a:latin typeface="Barlow Condensed" panose="00000506000000000000" pitchFamily="2" charset="-18"/>
            </a:endParaRPr>
          </a:p>
          <a:p>
            <a:pPr marL="182563" indent="0" algn="just">
              <a:buNone/>
            </a:pPr>
            <a:r>
              <a:rPr lang="pl-PL" sz="1800" dirty="0">
                <a:latin typeface="Barlow Condensed" panose="00000506000000000000" pitchFamily="2" charset="-18"/>
              </a:rPr>
              <a:t>Tarnobrzeski Ośrodek Wspierania Ekonomii Społecznej oferuje wsparcie: </a:t>
            </a:r>
            <a:r>
              <a:rPr lang="pl-PL" sz="1800" b="1" dirty="0">
                <a:latin typeface="Barlow Condensed" panose="00000506000000000000" pitchFamily="2" charset="-18"/>
              </a:rPr>
              <a:t>animacyjne</a:t>
            </a:r>
            <a:r>
              <a:rPr lang="pl-PL" sz="1800" dirty="0">
                <a:latin typeface="Barlow Condensed" panose="00000506000000000000" pitchFamily="2" charset="-18"/>
              </a:rPr>
              <a:t>, </a:t>
            </a:r>
            <a:r>
              <a:rPr lang="pl-PL" sz="1800" b="1" dirty="0">
                <a:latin typeface="Barlow Condensed" panose="00000506000000000000" pitchFamily="2" charset="-18"/>
              </a:rPr>
              <a:t>szkoleniowe</a:t>
            </a:r>
            <a:r>
              <a:rPr lang="pl-PL" sz="1800" dirty="0">
                <a:latin typeface="Barlow Condensed" panose="00000506000000000000" pitchFamily="2" charset="-18"/>
              </a:rPr>
              <a:t>, </a:t>
            </a:r>
            <a:r>
              <a:rPr lang="pl-PL" sz="1800" b="1" dirty="0">
                <a:latin typeface="Barlow Condensed" panose="00000506000000000000" pitchFamily="2" charset="-18"/>
              </a:rPr>
              <a:t>doradcze</a:t>
            </a:r>
            <a:r>
              <a:rPr lang="pl-PL" sz="1800" dirty="0">
                <a:latin typeface="Barlow Condensed" panose="00000506000000000000" pitchFamily="2" charset="-18"/>
              </a:rPr>
              <a:t>, </a:t>
            </a:r>
            <a:r>
              <a:rPr lang="pl-PL" sz="1800" b="1" dirty="0">
                <a:latin typeface="Barlow Condensed" panose="00000506000000000000" pitchFamily="2" charset="-18"/>
              </a:rPr>
              <a:t>inkubacyjne</a:t>
            </a:r>
            <a:r>
              <a:rPr lang="pl-PL" sz="1800" dirty="0">
                <a:latin typeface="Barlow Condensed" panose="00000506000000000000" pitchFamily="2" charset="-18"/>
              </a:rPr>
              <a:t>, </a:t>
            </a:r>
            <a:r>
              <a:rPr lang="pl-PL" sz="1800" b="1" dirty="0">
                <a:latin typeface="Barlow Condensed" panose="00000506000000000000" pitchFamily="2" charset="-18"/>
              </a:rPr>
              <a:t>finansowe</a:t>
            </a:r>
            <a:r>
              <a:rPr lang="pl-PL" sz="1800" dirty="0">
                <a:latin typeface="Barlow Condensed" panose="00000506000000000000" pitchFamily="2" charset="-18"/>
              </a:rPr>
              <a:t> i </a:t>
            </a:r>
            <a:r>
              <a:rPr lang="pl-PL" sz="1800" b="1" dirty="0">
                <a:latin typeface="Barlow Condensed" panose="00000506000000000000" pitchFamily="2" charset="-18"/>
              </a:rPr>
              <a:t>biznesowe</a:t>
            </a:r>
            <a:r>
              <a:rPr lang="pl-PL" sz="1800" dirty="0">
                <a:latin typeface="Barlow Condensed" panose="00000506000000000000" pitchFamily="2" charset="-18"/>
              </a:rPr>
              <a:t> będące odpowiedzią na zdiagnozowane problemy i bariery.</a:t>
            </a:r>
          </a:p>
          <a:p>
            <a:pPr marL="182563" indent="0" algn="just">
              <a:buNone/>
            </a:pPr>
            <a:endParaRPr lang="pl-PL" sz="1800" dirty="0">
              <a:latin typeface="Barlow Condensed" panose="00000506000000000000" pitchFamily="2" charset="-18"/>
            </a:endParaRPr>
          </a:p>
          <a:p>
            <a:pPr marL="182563" indent="0" algn="just">
              <a:buNone/>
            </a:pPr>
            <a:r>
              <a:rPr lang="pl-PL" sz="1800" dirty="0">
                <a:latin typeface="Barlow Condensed" panose="00000506000000000000" pitchFamily="2" charset="-18"/>
              </a:rPr>
              <a:t>Projekt realizujemy, aby wzmocnić sektor ekonomii społecznej na obszarze 6 powiatów: </a:t>
            </a:r>
            <a:r>
              <a:rPr lang="pl-PL" sz="1800" b="1" dirty="0">
                <a:latin typeface="Barlow Condensed" panose="00000506000000000000" pitchFamily="2" charset="-18"/>
              </a:rPr>
              <a:t>dębickiego, strzyżowskiego, ropczycko – sędziszowskiego, mieleckiego, tarnobrzeskiego i m. Tarnobrzeg.</a:t>
            </a:r>
            <a:endParaRPr lang="pl-PL" sz="1800" b="1" i="0" u="none" strike="noStrike" baseline="0" dirty="0">
              <a:solidFill>
                <a:srgbClr val="000000"/>
              </a:solidFill>
              <a:latin typeface="Barlow Condensed" panose="00000506000000000000" pitchFamily="2" charset="-18"/>
            </a:endParaRPr>
          </a:p>
          <a:p>
            <a:pPr marL="182563" indent="0" algn="ctr">
              <a:buNone/>
            </a:pPr>
            <a:endParaRPr lang="pl-PL" sz="2000" b="1" dirty="0">
              <a:latin typeface="Barlow Condensed" panose="00000506000000000000" pitchFamily="2" charset="-18"/>
            </a:endParaRPr>
          </a:p>
          <a:p>
            <a:pPr marL="182563" indent="0" algn="ctr">
              <a:buNone/>
            </a:pPr>
            <a:endParaRPr lang="pl-PL" sz="2000" b="1" dirty="0">
              <a:latin typeface="Barlow Condensed" panose="00000506000000000000" pitchFamily="2" charset="-18"/>
            </a:endParaRPr>
          </a:p>
          <a:p>
            <a:pPr marL="182563" indent="0" algn="ctr">
              <a:buNone/>
            </a:pPr>
            <a:r>
              <a:rPr lang="pl-PL" sz="2000" b="1" dirty="0">
                <a:latin typeface="Barlow Condensed" panose="00000506000000000000" pitchFamily="2" charset="-18"/>
              </a:rPr>
              <a:t>www.tarr.pl                         www.tarrtowes.pl</a:t>
            </a:r>
          </a:p>
        </p:txBody>
      </p:sp>
      <p:pic>
        <p:nvPicPr>
          <p:cNvPr id="2050" name="Picture 2" descr="Mapa województwa podkarpackiego z podziałem na powia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010" y="785059"/>
            <a:ext cx="4104456" cy="513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441745" y="5725441"/>
            <a:ext cx="27671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>
                <a:latin typeface="Barlow Condensed" panose="020B0604020202020204" charset="-18"/>
              </a:rPr>
              <a:t>Wartość projektu: 27 052 401,20 zł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010" y="6233582"/>
            <a:ext cx="3816405" cy="31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815" y="115126"/>
            <a:ext cx="980104" cy="927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85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230" y="44624"/>
            <a:ext cx="942966" cy="1075948"/>
          </a:xfrm>
          <a:prstGeom prst="rect">
            <a:avLst/>
          </a:prstGeom>
        </p:spPr>
      </p:pic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611560" y="102404"/>
            <a:ext cx="7716426" cy="652400"/>
          </a:xfrm>
        </p:spPr>
        <p:txBody>
          <a:bodyPr/>
          <a:lstStyle/>
          <a:p>
            <a:r>
              <a:rPr lang="pl-PL" dirty="0"/>
              <a:t>Realizacja projektów – 2024 r.</a:t>
            </a:r>
          </a:p>
        </p:txBody>
      </p:sp>
      <p:cxnSp>
        <p:nvCxnSpPr>
          <p:cNvPr id="7" name="Google Shape;378;p30"/>
          <p:cNvCxnSpPr/>
          <p:nvPr/>
        </p:nvCxnSpPr>
        <p:spPr>
          <a:xfrm>
            <a:off x="827584" y="884811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Symbol zastępczy tekstu 2"/>
          <p:cNvSpPr>
            <a:spLocks noGrp="1"/>
          </p:cNvSpPr>
          <p:nvPr>
            <p:ph type="body" idx="1"/>
          </p:nvPr>
        </p:nvSpPr>
        <p:spPr>
          <a:xfrm>
            <a:off x="285721" y="966578"/>
            <a:ext cx="4790336" cy="5267004"/>
          </a:xfrm>
        </p:spPr>
        <p:txBody>
          <a:bodyPr/>
          <a:lstStyle/>
          <a:p>
            <a:pPr marL="182563" indent="0" algn="just">
              <a:buNone/>
            </a:pPr>
            <a:r>
              <a:rPr lang="pl-PL" sz="1800" b="1" dirty="0">
                <a:latin typeface="Barlow Condensed" panose="00000506000000000000" pitchFamily="2" charset="-18"/>
              </a:rPr>
              <a:t>Przedsiębiorstwa społeczne </a:t>
            </a:r>
            <a:r>
              <a:rPr lang="pl-PL" sz="1800" dirty="0">
                <a:latin typeface="Barlow Condensed" panose="00000506000000000000" pitchFamily="2" charset="-18"/>
              </a:rPr>
              <a:t>i </a:t>
            </a:r>
            <a:r>
              <a:rPr lang="pl-PL" sz="1800" b="1" dirty="0">
                <a:latin typeface="Barlow Condensed" panose="00000506000000000000" pitchFamily="2" charset="-18"/>
              </a:rPr>
              <a:t>grupy inicjatywne </a:t>
            </a:r>
            <a:r>
              <a:rPr lang="pl-PL" sz="1800" dirty="0">
                <a:latin typeface="Barlow Condensed" panose="00000506000000000000" pitchFamily="2" charset="-18"/>
              </a:rPr>
              <a:t>planujące utworzenie Przedsiębiorstwa społecznego mogą uzyskać wsparcie na tworzenie i utrzymanie </a:t>
            </a:r>
            <a:br>
              <a:rPr lang="pl-PL" sz="1800" dirty="0">
                <a:latin typeface="Barlow Condensed" panose="00000506000000000000" pitchFamily="2" charset="-18"/>
              </a:rPr>
            </a:br>
            <a:r>
              <a:rPr lang="pl-PL" sz="1800" b="1" u="sng" dirty="0">
                <a:latin typeface="Barlow Condensed" panose="00000506000000000000" pitchFamily="2" charset="-18"/>
              </a:rPr>
              <a:t>od 1 do 10 miejsc pracy</a:t>
            </a:r>
            <a:r>
              <a:rPr lang="pl-PL" sz="1800" dirty="0">
                <a:latin typeface="Barlow Condensed" panose="00000506000000000000" pitchFamily="2" charset="-18"/>
              </a:rPr>
              <a:t>.</a:t>
            </a:r>
          </a:p>
          <a:p>
            <a:pPr marL="182563" indent="0" algn="just">
              <a:buNone/>
            </a:pPr>
            <a:endParaRPr lang="pl-PL" sz="1800" dirty="0">
              <a:latin typeface="Barlow Condensed" panose="00000506000000000000" pitchFamily="2" charset="-18"/>
            </a:endParaRPr>
          </a:p>
          <a:p>
            <a:pPr marL="182563" indent="0" algn="just">
              <a:buNone/>
            </a:pPr>
            <a:r>
              <a:rPr lang="pl-PL" sz="1600" dirty="0">
                <a:latin typeface="Barlow Condensed" panose="00000506000000000000" pitchFamily="2" charset="-18"/>
              </a:rPr>
              <a:t>Stawka jednostkowa na utworzenie miejsca pracy w PS wynosi </a:t>
            </a:r>
            <a:r>
              <a:rPr lang="pl-PL" sz="1600" b="1" dirty="0">
                <a:latin typeface="Barlow Condensed" panose="00000506000000000000" pitchFamily="2" charset="-18"/>
              </a:rPr>
              <a:t>35.212 PLN </a:t>
            </a:r>
            <a:r>
              <a:rPr lang="pl-PL" sz="1600" dirty="0">
                <a:latin typeface="Barlow Condensed" panose="00000506000000000000" pitchFamily="2" charset="-18"/>
              </a:rPr>
              <a:t>i jest kwalifikowalna tylko łącznie ze stawką na utrzymanie miejsca pracy, która wynosi: </a:t>
            </a:r>
          </a:p>
          <a:p>
            <a:pPr marL="182563" indent="0" algn="just">
              <a:buNone/>
            </a:pPr>
            <a:r>
              <a:rPr lang="pl-PL" sz="1600" dirty="0">
                <a:latin typeface="Barlow Condensed" panose="00000506000000000000" pitchFamily="2" charset="-18"/>
              </a:rPr>
              <a:t>a) </a:t>
            </a:r>
            <a:r>
              <a:rPr lang="pl-PL" sz="1600" b="1" dirty="0">
                <a:latin typeface="Barlow Condensed" panose="00000506000000000000" pitchFamily="2" charset="-18"/>
              </a:rPr>
              <a:t>38.700PLN </a:t>
            </a:r>
            <a:r>
              <a:rPr lang="pl-PL" sz="1600" dirty="0">
                <a:latin typeface="Barlow Condensed" panose="00000506000000000000" pitchFamily="2" charset="-18"/>
              </a:rPr>
              <a:t>– w przypadku utrzymania miejsca pracy na pełen etat przez 12 miesięcy,</a:t>
            </a:r>
          </a:p>
          <a:p>
            <a:pPr marL="182563" indent="0" algn="just">
              <a:buNone/>
            </a:pPr>
            <a:r>
              <a:rPr lang="pl-PL" sz="1600" dirty="0">
                <a:latin typeface="Barlow Condensed" panose="00000506000000000000" pitchFamily="2" charset="-18"/>
              </a:rPr>
              <a:t>b) </a:t>
            </a:r>
            <a:r>
              <a:rPr lang="pl-PL" sz="1600" b="1" dirty="0">
                <a:latin typeface="Barlow Condensed" panose="00000506000000000000" pitchFamily="2" charset="-18"/>
              </a:rPr>
              <a:t>29.026PLN </a:t>
            </a:r>
            <a:r>
              <a:rPr lang="pl-PL" sz="1600" dirty="0">
                <a:latin typeface="Barlow Condensed" panose="00000506000000000000" pitchFamily="2" charset="-18"/>
              </a:rPr>
              <a:t>– w przypadku utrzymania miejsca pracy na ¾ etatu przez 12 miesięcy,</a:t>
            </a:r>
          </a:p>
          <a:p>
            <a:pPr marL="182563" indent="0" algn="just">
              <a:buNone/>
            </a:pPr>
            <a:r>
              <a:rPr lang="pl-PL" sz="1600" dirty="0">
                <a:latin typeface="Barlow Condensed" panose="00000506000000000000" pitchFamily="2" charset="-18"/>
              </a:rPr>
              <a:t>c) </a:t>
            </a:r>
            <a:r>
              <a:rPr lang="pl-PL" sz="1600" b="1" dirty="0">
                <a:latin typeface="Barlow Condensed" panose="00000506000000000000" pitchFamily="2" charset="-18"/>
              </a:rPr>
              <a:t>19.350PLN </a:t>
            </a:r>
            <a:r>
              <a:rPr lang="pl-PL" sz="1600" dirty="0">
                <a:latin typeface="Barlow Condensed" panose="00000506000000000000" pitchFamily="2" charset="-18"/>
              </a:rPr>
              <a:t>– w przypadku utrzymania miejsca pracy na ½ etatu przez 12 miesięcy.</a:t>
            </a:r>
          </a:p>
          <a:p>
            <a:pPr marL="182563" indent="0" algn="ctr">
              <a:buNone/>
            </a:pPr>
            <a:endParaRPr lang="pl-PL" sz="2000" b="1" dirty="0">
              <a:latin typeface="Barlow Condensed" panose="00000506000000000000" pitchFamily="2" charset="-18"/>
            </a:endParaRPr>
          </a:p>
          <a:p>
            <a:pPr marL="182563" indent="0" algn="ctr">
              <a:buNone/>
            </a:pPr>
            <a:r>
              <a:rPr lang="pl-PL" sz="1600" b="1" dirty="0">
                <a:latin typeface="Barlow Condensed" panose="00000506000000000000" pitchFamily="2" charset="-18"/>
              </a:rPr>
              <a:t>Maksymalna kwota wsparcia finansowego na jedno Przedsiębiorstwo Społeczne lub PES przekształcający się w PS wynosi </a:t>
            </a:r>
            <a:r>
              <a:rPr lang="pl-PL" sz="1600" b="1" u="sng" dirty="0">
                <a:latin typeface="Barlow Condensed" panose="00000506000000000000" pitchFamily="2" charset="-18"/>
              </a:rPr>
              <a:t>704.240,00 zł.</a:t>
            </a:r>
          </a:p>
          <a:p>
            <a:pPr marL="182563" indent="0" algn="ctr">
              <a:buNone/>
            </a:pPr>
            <a:endParaRPr lang="pl-PL" sz="2000" b="1" dirty="0">
              <a:latin typeface="Barlow Condensed" panose="00000506000000000000" pitchFamily="2" charset="-18"/>
            </a:endParaRPr>
          </a:p>
          <a:p>
            <a:pPr marL="182563" indent="0" algn="ctr">
              <a:buNone/>
            </a:pPr>
            <a:r>
              <a:rPr lang="pl-PL" sz="2000" b="1" dirty="0">
                <a:latin typeface="Barlow Condensed" panose="00000506000000000000" pitchFamily="2" charset="-18"/>
              </a:rPr>
              <a:t>www.tarr.pl                         www.tarrtowes.pl</a:t>
            </a:r>
          </a:p>
        </p:txBody>
      </p:sp>
      <p:sp>
        <p:nvSpPr>
          <p:cNvPr id="3" name="Prostokąt 2"/>
          <p:cNvSpPr/>
          <p:nvPr/>
        </p:nvSpPr>
        <p:spPr>
          <a:xfrm>
            <a:off x="5441745" y="5725441"/>
            <a:ext cx="28039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>
                <a:latin typeface="Barlow Condensed" panose="020B0604020202020204" charset="-18"/>
              </a:rPr>
              <a:t>Wartość projektu: 27 052 401,20  zł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010" y="6233582"/>
            <a:ext cx="3816405" cy="31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367" y="1268760"/>
            <a:ext cx="4107497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03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611560" y="393331"/>
            <a:ext cx="7716426" cy="652400"/>
          </a:xfrm>
        </p:spPr>
        <p:txBody>
          <a:bodyPr/>
          <a:lstStyle/>
          <a:p>
            <a:r>
              <a:rPr lang="pl-PL" dirty="0"/>
              <a:t>Głównymi akcjonariuszami Tarnobrzeskiej Agencji Rozwoju Regionalnego S.A. są:</a:t>
            </a:r>
            <a:endParaRPr lang="pl-PL" b="0" dirty="0"/>
          </a:p>
        </p:txBody>
      </p:sp>
      <p:pic>
        <p:nvPicPr>
          <p:cNvPr id="10" name="Obraz 9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834" y="428604"/>
            <a:ext cx="942966" cy="1075948"/>
          </a:xfrm>
          <a:prstGeom prst="rect">
            <a:avLst/>
          </a:prstGeom>
        </p:spPr>
      </p:pic>
      <p:cxnSp>
        <p:nvCxnSpPr>
          <p:cNvPr id="11" name="Google Shape;378;p30"/>
          <p:cNvCxnSpPr/>
          <p:nvPr/>
        </p:nvCxnSpPr>
        <p:spPr>
          <a:xfrm>
            <a:off x="785786" y="1428736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Prostokąt 1"/>
          <p:cNvSpPr/>
          <p:nvPr/>
        </p:nvSpPr>
        <p:spPr>
          <a:xfrm>
            <a:off x="611560" y="2060848"/>
            <a:ext cx="777686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2000" dirty="0">
                <a:latin typeface="Barlow Condensed" panose="020B0604020202020204" charset="-18"/>
              </a:rPr>
              <a:t>Miasto Tarnobrzeg – </a:t>
            </a:r>
            <a:r>
              <a:rPr lang="pl-PL" sz="2000" b="1" dirty="0">
                <a:latin typeface="Barlow Condensed" panose="020B0604020202020204" charset="-18"/>
              </a:rPr>
              <a:t>1991 akcji</a:t>
            </a:r>
            <a:r>
              <a:rPr lang="pl-PL" sz="2000" dirty="0">
                <a:latin typeface="Barlow Condensed" panose="020B0604020202020204" charset="-18"/>
              </a:rPr>
              <a:t>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2000" dirty="0">
                <a:latin typeface="Barlow Condensed" panose="020B0604020202020204" charset="-18"/>
              </a:rPr>
              <a:t>Samorząd Województwa Podkarpackiego – </a:t>
            </a:r>
            <a:r>
              <a:rPr lang="pl-PL" sz="2000" b="1" dirty="0">
                <a:latin typeface="Barlow Condensed" panose="020B0604020202020204" charset="-18"/>
              </a:rPr>
              <a:t>483 akcje</a:t>
            </a:r>
            <a:r>
              <a:rPr lang="pl-PL" sz="2000" dirty="0">
                <a:latin typeface="Barlow Condensed" panose="020B0604020202020204" charset="-18"/>
              </a:rPr>
              <a:t>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2000" dirty="0">
                <a:latin typeface="Barlow Condensed" panose="020B0604020202020204" charset="-18"/>
              </a:rPr>
              <a:t>„Siarkopol” Tarnobrzegu Sp. z o.o. – </a:t>
            </a:r>
            <a:r>
              <a:rPr lang="pl-PL" sz="2000" b="1" dirty="0">
                <a:latin typeface="Barlow Condensed" panose="020B0604020202020204" charset="-18"/>
              </a:rPr>
              <a:t>50 akcji</a:t>
            </a:r>
            <a:r>
              <a:rPr lang="pl-PL" sz="2000" dirty="0">
                <a:latin typeface="Barlow Condensed" panose="020B0604020202020204" charset="-18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2000" dirty="0">
                <a:latin typeface="Barlow Condensed" panose="020B0604020202020204" charset="-18"/>
              </a:rPr>
              <a:t>Pozostali tj. </a:t>
            </a:r>
            <a:r>
              <a:rPr lang="pl-PL" sz="2000" b="1" dirty="0">
                <a:latin typeface="Barlow Condensed" panose="020B0604020202020204" charset="-18"/>
              </a:rPr>
              <a:t>dziewiętnastu akcjonariuszy posiada od kilku do kilkunastu akcji</a:t>
            </a:r>
            <a:r>
              <a:rPr lang="pl-PL" sz="2000" dirty="0">
                <a:latin typeface="Barlow Condensed" panose="020B0604020202020204" charset="-18"/>
              </a:rPr>
              <a:t>. </a:t>
            </a:r>
          </a:p>
          <a:p>
            <a:pPr>
              <a:lnSpc>
                <a:spcPct val="150000"/>
              </a:lnSpc>
            </a:pPr>
            <a:endParaRPr lang="pl-PL" sz="2000" dirty="0"/>
          </a:p>
        </p:txBody>
      </p:sp>
      <p:sp>
        <p:nvSpPr>
          <p:cNvPr id="3" name="Prostokąt 2"/>
          <p:cNvSpPr/>
          <p:nvPr/>
        </p:nvSpPr>
        <p:spPr>
          <a:xfrm>
            <a:off x="741510" y="4399664"/>
            <a:ext cx="78232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dirty="0">
                <a:latin typeface="Barlow Condensed" panose="020B0604020202020204" charset="-18"/>
              </a:rPr>
              <a:t>Kapitał podstawowy na dzień </a:t>
            </a:r>
            <a:r>
              <a:rPr lang="pl-PL" sz="2400" b="1" dirty="0">
                <a:latin typeface="Barlow Condensed" panose="020B0604020202020204" charset="-18"/>
              </a:rPr>
              <a:t>31.12.2024 r</a:t>
            </a:r>
            <a:r>
              <a:rPr lang="pl-PL" sz="2400" dirty="0">
                <a:latin typeface="Barlow Condensed" panose="020B0604020202020204" charset="-18"/>
              </a:rPr>
              <a:t>. wyniósł </a:t>
            </a:r>
            <a:r>
              <a:rPr lang="pl-PL" sz="2400" b="1" dirty="0">
                <a:latin typeface="Barlow Condensed" panose="020B0604020202020204" charset="-18"/>
              </a:rPr>
              <a:t>1 325 500,00 zł</a:t>
            </a:r>
            <a:r>
              <a:rPr lang="pl-PL" sz="2400" dirty="0">
                <a:latin typeface="Barlow Condensed" panose="020B0604020202020204" charset="-18"/>
              </a:rPr>
              <a:t>, </a:t>
            </a:r>
            <a:br>
              <a:rPr lang="pl-PL" sz="2400" dirty="0">
                <a:latin typeface="Barlow Condensed" panose="020B0604020202020204" charset="-18"/>
              </a:rPr>
            </a:br>
            <a:r>
              <a:rPr lang="pl-PL" sz="2400" dirty="0">
                <a:latin typeface="Barlow Condensed" panose="020B0604020202020204" charset="-18"/>
              </a:rPr>
              <a:t>w ilości </a:t>
            </a:r>
            <a:r>
              <a:rPr lang="pl-PL" sz="2400" b="1" dirty="0">
                <a:latin typeface="Barlow Condensed" panose="020B0604020202020204" charset="-18"/>
              </a:rPr>
              <a:t>2651 akcji </a:t>
            </a:r>
            <a:r>
              <a:rPr lang="pl-PL" sz="2400" dirty="0">
                <a:latin typeface="Barlow Condensed" panose="020B0604020202020204" charset="-18"/>
              </a:rPr>
              <a:t>o wartości nominalnej </a:t>
            </a:r>
            <a:r>
              <a:rPr lang="pl-PL" sz="2400" b="1" dirty="0">
                <a:latin typeface="Barlow Condensed" panose="020B0604020202020204" charset="-18"/>
              </a:rPr>
              <a:t>500 zł </a:t>
            </a:r>
            <a:r>
              <a:rPr lang="pl-PL" sz="2400" dirty="0">
                <a:latin typeface="Barlow Condensed" panose="020B0604020202020204" charset="-18"/>
              </a:rPr>
              <a:t>każdej akcji. Kapitał ten </a:t>
            </a:r>
            <a:br>
              <a:rPr lang="pl-PL" sz="2400" dirty="0">
                <a:latin typeface="Barlow Condensed" panose="020B0604020202020204" charset="-18"/>
              </a:rPr>
            </a:br>
            <a:r>
              <a:rPr lang="pl-PL" sz="2400" dirty="0">
                <a:latin typeface="Barlow Condensed" panose="020B0604020202020204" charset="-18"/>
              </a:rPr>
              <a:t>w stosunku do roku poprzedniego pozostał na niezmienionym poziomie. </a:t>
            </a:r>
          </a:p>
        </p:txBody>
      </p:sp>
    </p:spTree>
    <p:extLst>
      <p:ext uri="{BB962C8B-B14F-4D97-AF65-F5344CB8AC3E}">
        <p14:creationId xmlns:p14="http://schemas.microsoft.com/office/powerpoint/2010/main" val="194495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230" y="44624"/>
            <a:ext cx="942966" cy="1075948"/>
          </a:xfrm>
          <a:prstGeom prst="rect">
            <a:avLst/>
          </a:prstGeom>
        </p:spPr>
      </p:pic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611560" y="102404"/>
            <a:ext cx="7716426" cy="652400"/>
          </a:xfrm>
        </p:spPr>
        <p:txBody>
          <a:bodyPr/>
          <a:lstStyle/>
          <a:p>
            <a:r>
              <a:rPr lang="pl-PL" dirty="0"/>
              <a:t>Realizacja projektów – 2024 r.</a:t>
            </a:r>
          </a:p>
        </p:txBody>
      </p:sp>
      <p:cxnSp>
        <p:nvCxnSpPr>
          <p:cNvPr id="7" name="Google Shape;378;p30"/>
          <p:cNvCxnSpPr/>
          <p:nvPr/>
        </p:nvCxnSpPr>
        <p:spPr>
          <a:xfrm>
            <a:off x="850111" y="764704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Symbol zastępczy tekstu 2"/>
          <p:cNvSpPr>
            <a:spLocks noGrp="1"/>
          </p:cNvSpPr>
          <p:nvPr>
            <p:ph type="body" idx="1"/>
          </p:nvPr>
        </p:nvSpPr>
        <p:spPr>
          <a:xfrm>
            <a:off x="395536" y="799689"/>
            <a:ext cx="6971207" cy="4758863"/>
          </a:xfrm>
        </p:spPr>
        <p:txBody>
          <a:bodyPr/>
          <a:lstStyle/>
          <a:p>
            <a:pPr marL="152400" indent="0">
              <a:buNone/>
            </a:pPr>
            <a:r>
              <a:rPr lang="pl-PL" sz="1400" b="1" dirty="0">
                <a:latin typeface="Barlow Condensed" panose="020B0604020202020204" charset="-18"/>
              </a:rPr>
              <a:t>W </a:t>
            </a:r>
            <a:r>
              <a:rPr lang="pl-PL" sz="1800" b="1" dirty="0">
                <a:latin typeface="Barlow Condensed" panose="020B0604020202020204" charset="-18"/>
              </a:rPr>
              <a:t>2024 roku w ramach projektu zrealizowano:</a:t>
            </a:r>
          </a:p>
          <a:p>
            <a:pPr marL="152400" indent="0">
              <a:buNone/>
            </a:pPr>
            <a:endParaRPr lang="pl-PL" sz="1400" b="1" dirty="0">
              <a:latin typeface="Barlow Condensed" panose="020B0604020202020204" charset="-18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l-PL" sz="1800" b="1" dirty="0">
                <a:latin typeface="Barlow Condensed" panose="020B0604020202020204" charset="-18"/>
              </a:rPr>
              <a:t>Animację</a:t>
            </a:r>
            <a:r>
              <a:rPr lang="pl-PL" sz="1800" dirty="0">
                <a:latin typeface="Barlow Condensed" panose="020B0604020202020204" charset="-18"/>
              </a:rPr>
              <a:t> – działania na rzecz grup inicjatywnych i społeczności lokalnej,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800" dirty="0">
                <a:latin typeface="Barlow Condensed" panose="020B0604020202020204" charset="-18"/>
              </a:rPr>
              <a:t>Przeprowadzono łącznie </a:t>
            </a:r>
            <a:r>
              <a:rPr lang="pl-PL" sz="1800" b="1" dirty="0">
                <a:latin typeface="Barlow Condensed" panose="020B0604020202020204" charset="-18"/>
              </a:rPr>
              <a:t>6 seminarium animacyjnych </a:t>
            </a:r>
            <a:r>
              <a:rPr lang="pl-PL" sz="1800" dirty="0">
                <a:latin typeface="Barlow Condensed" panose="020B0604020202020204" charset="-18"/>
              </a:rPr>
              <a:t>mających na celu promowanie Ekonomii Społecznej,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800" b="1" dirty="0">
                <a:latin typeface="Barlow Condensed" panose="020B0604020202020204" charset="-18"/>
              </a:rPr>
              <a:t>Doradztwo kluczowe ds. ekonomizacji</a:t>
            </a:r>
            <a:r>
              <a:rPr lang="pl-PL" sz="1800" dirty="0">
                <a:latin typeface="Barlow Condensed" panose="020B0604020202020204" charset="-18"/>
              </a:rPr>
              <a:t> prowadzone na rzecz osób fizycznych, grup inicjatywnych i PES,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800" b="1" dirty="0">
                <a:latin typeface="Barlow Condensed" panose="020B0604020202020204" charset="-18"/>
              </a:rPr>
              <a:t>Doradztwo kluczowe </a:t>
            </a:r>
            <a:r>
              <a:rPr lang="pl-PL" sz="1800" dirty="0">
                <a:latin typeface="Barlow Condensed" panose="020B0604020202020204" charset="-18"/>
              </a:rPr>
              <a:t>– praca z podmiotami nad ich rozwojem oraz wsparcie</a:t>
            </a:r>
            <a:br>
              <a:rPr lang="pl-PL" sz="1800" dirty="0">
                <a:latin typeface="Barlow Condensed" panose="020B0604020202020204" charset="-18"/>
              </a:rPr>
            </a:br>
            <a:r>
              <a:rPr lang="pl-PL" sz="1800" dirty="0">
                <a:latin typeface="Barlow Condensed" panose="020B0604020202020204" charset="-18"/>
              </a:rPr>
              <a:t>w podejmowanych inicjatywach,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800" b="1" dirty="0">
                <a:latin typeface="Barlow Condensed" panose="020B0604020202020204" charset="-18"/>
              </a:rPr>
              <a:t>Doradztwo</a:t>
            </a:r>
            <a:r>
              <a:rPr lang="pl-PL" sz="1800" dirty="0">
                <a:latin typeface="Barlow Condensed" panose="020B0604020202020204" charset="-18"/>
              </a:rPr>
              <a:t> na rzecz nowoutworzonych </a:t>
            </a:r>
            <a:r>
              <a:rPr lang="pl-PL" sz="1800" b="1" dirty="0">
                <a:latin typeface="Barlow Condensed" panose="020B0604020202020204" charset="-18"/>
              </a:rPr>
              <a:t>przedsiębiorstw społecznych</a:t>
            </a:r>
            <a:r>
              <a:rPr lang="pl-PL" sz="1800" dirty="0">
                <a:latin typeface="Barlow Condensed" panose="020B0604020202020204" charset="-18"/>
              </a:rPr>
              <a:t>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800" dirty="0">
                <a:latin typeface="Barlow Condensed" panose="020B0604020202020204" charset="-18"/>
              </a:rPr>
              <a:t>Zrealizowano </a:t>
            </a:r>
            <a:r>
              <a:rPr lang="pl-PL" sz="1800" b="1" dirty="0">
                <a:latin typeface="Barlow Condensed" panose="020B0604020202020204" charset="-18"/>
              </a:rPr>
              <a:t>12 szkoleń </a:t>
            </a:r>
            <a:r>
              <a:rPr lang="pl-PL" sz="1800" dirty="0">
                <a:latin typeface="Barlow Condensed" panose="020B0604020202020204" charset="-18"/>
              </a:rPr>
              <a:t>z </a:t>
            </a:r>
            <a:r>
              <a:rPr lang="pl-PL" sz="1800" b="1" dirty="0">
                <a:latin typeface="Barlow Condensed" panose="020B0604020202020204" charset="-18"/>
              </a:rPr>
              <a:t>zakresu zakładania i prowadzenia działalności gospodarczej w sektorze Ekonomii Społecznej </a:t>
            </a:r>
            <a:r>
              <a:rPr lang="pl-PL" sz="1800" dirty="0">
                <a:latin typeface="Barlow Condensed" panose="020B0604020202020204" charset="-18"/>
              </a:rPr>
              <a:t>dla łącznie </a:t>
            </a:r>
            <a:r>
              <a:rPr lang="pl-PL" sz="1800" b="1" dirty="0">
                <a:latin typeface="Barlow Condensed" panose="020B0604020202020204" charset="-18"/>
              </a:rPr>
              <a:t>126 osób</a:t>
            </a:r>
            <a:r>
              <a:rPr lang="pl-PL" sz="1800" dirty="0">
                <a:latin typeface="Barlow Condensed" panose="020B0604020202020204" charset="-18"/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800" dirty="0">
                <a:latin typeface="Barlow Condensed" panose="020B0604020202020204" charset="-18"/>
              </a:rPr>
              <a:t>Przeprowadzono nabór dla istniejących </a:t>
            </a:r>
            <a:r>
              <a:rPr lang="pl-PL" sz="1800" i="1" dirty="0">
                <a:latin typeface="Barlow Condensed" panose="020B0604020202020204" charset="-18"/>
              </a:rPr>
              <a:t>Przedsiębiorstw Społecznych </a:t>
            </a:r>
            <a:r>
              <a:rPr lang="pl-PL" sz="1800" dirty="0">
                <a:latin typeface="Barlow Condensed" panose="020B0604020202020204" charset="-18"/>
              </a:rPr>
              <a:t>w wyniku, którego przyznano </a:t>
            </a:r>
            <a:r>
              <a:rPr lang="pl-PL" sz="1800" b="1" dirty="0">
                <a:latin typeface="Barlow Condensed" panose="020B0604020202020204" charset="-18"/>
              </a:rPr>
              <a:t>wsparcie finansowe na utworzenie i utrzymanie 44 miejsc pracy </a:t>
            </a:r>
            <a:r>
              <a:rPr lang="pl-PL" sz="1800" dirty="0">
                <a:latin typeface="Barlow Condensed" panose="020B0604020202020204" charset="-18"/>
              </a:rPr>
              <a:t>w Przedsiębiorstwach Społecznych na </a:t>
            </a:r>
            <a:r>
              <a:rPr lang="pl-PL" sz="1800" b="1" dirty="0">
                <a:latin typeface="Barlow Condensed" panose="020B0604020202020204" charset="-18"/>
              </a:rPr>
              <a:t>łączną kwotę </a:t>
            </a:r>
            <a:r>
              <a:rPr lang="pl-PL" sz="1800" b="1" u="sng" dirty="0">
                <a:latin typeface="Barlow Condensed" panose="020B0604020202020204" charset="-18"/>
              </a:rPr>
              <a:t>3.194.078,00 zł</a:t>
            </a:r>
            <a:r>
              <a:rPr lang="pl-PL" sz="1800" dirty="0">
                <a:latin typeface="Barlow Condensed" panose="020B0604020202020204" charset="-18"/>
              </a:rPr>
              <a:t>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800" dirty="0">
                <a:latin typeface="Barlow Condensed" panose="020B0604020202020204" charset="-18"/>
              </a:rPr>
              <a:t>Podpisano porozumienia z PUP i operatorami BUR z subregionu na którym działa TOWES.</a:t>
            </a:r>
            <a:endParaRPr lang="pl-PL" sz="1800" b="1" dirty="0">
              <a:latin typeface="Barlow Condensed" panose="020B0604020202020204" charset="-18"/>
            </a:endParaRPr>
          </a:p>
          <a:p>
            <a:pPr marL="182563" indent="0" algn="ctr">
              <a:buNone/>
            </a:pPr>
            <a:r>
              <a:rPr lang="pl-PL" sz="1800" b="1" dirty="0">
                <a:latin typeface="Barlow Condensed" panose="020B0604020202020204" charset="-18"/>
              </a:rPr>
              <a:t>www.tarr.pl                         www.tarrtowes.pl</a:t>
            </a:r>
          </a:p>
        </p:txBody>
      </p:sp>
      <p:sp>
        <p:nvSpPr>
          <p:cNvPr id="3" name="Prostokąt 2"/>
          <p:cNvSpPr/>
          <p:nvPr/>
        </p:nvSpPr>
        <p:spPr>
          <a:xfrm>
            <a:off x="6012160" y="5868036"/>
            <a:ext cx="27767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>
                <a:latin typeface="Barlow Condensed" panose="020B0604020202020204" charset="-18"/>
              </a:rPr>
              <a:t>Wartość projektu: 27 052 401,20 zł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010" y="6233582"/>
            <a:ext cx="3816405" cy="31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985" y="1340768"/>
            <a:ext cx="197768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24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230" y="44624"/>
            <a:ext cx="942966" cy="1075948"/>
          </a:xfrm>
          <a:prstGeom prst="rect">
            <a:avLst/>
          </a:prstGeom>
        </p:spPr>
      </p:pic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611560" y="102404"/>
            <a:ext cx="7716426" cy="652400"/>
          </a:xfrm>
        </p:spPr>
        <p:txBody>
          <a:bodyPr/>
          <a:lstStyle/>
          <a:p>
            <a:r>
              <a:rPr lang="pl-PL" dirty="0"/>
              <a:t>Realizacja projektów – 2024 r.</a:t>
            </a:r>
          </a:p>
        </p:txBody>
      </p:sp>
      <p:cxnSp>
        <p:nvCxnSpPr>
          <p:cNvPr id="7" name="Google Shape;378;p30"/>
          <p:cNvCxnSpPr/>
          <p:nvPr/>
        </p:nvCxnSpPr>
        <p:spPr>
          <a:xfrm>
            <a:off x="850111" y="764704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Symbol zastępczy tekstu 2"/>
          <p:cNvSpPr>
            <a:spLocks noGrp="1"/>
          </p:cNvSpPr>
          <p:nvPr>
            <p:ph type="body" idx="1"/>
          </p:nvPr>
        </p:nvSpPr>
        <p:spPr>
          <a:xfrm>
            <a:off x="179512" y="1052736"/>
            <a:ext cx="8438660" cy="4437980"/>
          </a:xfrm>
        </p:spPr>
        <p:txBody>
          <a:bodyPr/>
          <a:lstStyle/>
          <a:p>
            <a:pPr marL="152400" indent="0">
              <a:buNone/>
            </a:pPr>
            <a:r>
              <a:rPr lang="pl-PL" sz="2000" b="1" dirty="0">
                <a:latin typeface="Barlow Condensed" panose="020B0604020202020204" charset="-18"/>
              </a:rPr>
              <a:t>Realizacja  projektu w ramach konkursu „Fundusze Europejskie wokół nas. Podkarpackie 20 lat w UE”.</a:t>
            </a:r>
          </a:p>
          <a:p>
            <a:pPr marL="152400" indent="0">
              <a:buNone/>
            </a:pPr>
            <a:endParaRPr lang="pl-PL" sz="1800" dirty="0">
              <a:latin typeface="Barlow Condensed" panose="020B0604020202020204" charset="-18"/>
            </a:endParaRPr>
          </a:p>
          <a:p>
            <a:pPr marL="152400" indent="0" algn="just">
              <a:buNone/>
            </a:pPr>
            <a:r>
              <a:rPr lang="pl-PL" sz="1600" dirty="0">
                <a:latin typeface="Barlow Condensed" panose="020B0604020202020204" charset="-18"/>
              </a:rPr>
              <a:t>W dniach od </a:t>
            </a:r>
            <a:r>
              <a:rPr lang="pl-PL" sz="1600" b="1" dirty="0">
                <a:latin typeface="Barlow Condensed" panose="020B0604020202020204" charset="-18"/>
              </a:rPr>
              <a:t>10.05 do 12.05.2024 r. </a:t>
            </a:r>
            <a:r>
              <a:rPr lang="pl-PL" sz="1600" dirty="0">
                <a:latin typeface="Barlow Condensed" panose="020B0604020202020204" charset="-18"/>
              </a:rPr>
              <a:t>na terenie Miasta Tarnobrzeg zorganizowane zostały wydarzenia związanie </a:t>
            </a:r>
            <a:br>
              <a:rPr lang="pl-PL" sz="1600" dirty="0">
                <a:latin typeface="Barlow Condensed" panose="020B0604020202020204" charset="-18"/>
              </a:rPr>
            </a:br>
            <a:r>
              <a:rPr lang="pl-PL" sz="1600" dirty="0">
                <a:latin typeface="Barlow Condensed" panose="020B0604020202020204" charset="-18"/>
              </a:rPr>
              <a:t>z dniami Otwartymi Funduszy Europejskich oraz 20 - lecie wstąpienia Polski do Unii Europejskiej.  </a:t>
            </a:r>
            <a:r>
              <a:rPr lang="pl-PL" sz="1600" b="1" dirty="0">
                <a:latin typeface="Barlow Condensed" panose="020B0604020202020204" charset="-18"/>
              </a:rPr>
              <a:t>Tarnobrzeska Agencja Rozwoju Regionalnego S.A </a:t>
            </a:r>
            <a:r>
              <a:rPr lang="pl-PL" sz="1600" dirty="0">
                <a:latin typeface="Barlow Condensed" panose="020B0604020202020204" charset="-18"/>
              </a:rPr>
              <a:t>we współpracy z </a:t>
            </a:r>
            <a:r>
              <a:rPr lang="pl-PL" sz="1600" b="1" dirty="0">
                <a:latin typeface="Barlow Condensed" panose="020B0604020202020204" charset="-18"/>
              </a:rPr>
              <a:t>miejscowymi instytucjami </a:t>
            </a:r>
            <a:r>
              <a:rPr lang="pl-PL" sz="1600" dirty="0">
                <a:latin typeface="Barlow Condensed" panose="020B0604020202020204" charset="-18"/>
              </a:rPr>
              <a:t>zorganizowała szereg atrakcji, które miały za zadanie przybliżyć zagadnienie Funduszy Europejskich na Podkarpaciu.</a:t>
            </a:r>
          </a:p>
          <a:p>
            <a:pPr marL="152400" indent="0" algn="just">
              <a:buNone/>
            </a:pPr>
            <a:r>
              <a:rPr lang="pl-PL" sz="1600" dirty="0">
                <a:latin typeface="Barlow Condensed" panose="020B0604020202020204" charset="-18"/>
              </a:rPr>
              <a:t>Zadanie zostało dofinansowane przez Unię Europejską. </a:t>
            </a:r>
          </a:p>
          <a:p>
            <a:pPr marL="152400" indent="0" algn="just">
              <a:buNone/>
            </a:pPr>
            <a:r>
              <a:rPr lang="pl-PL" sz="1600" b="1" dirty="0">
                <a:latin typeface="Barlow Condensed" panose="020B0604020202020204" charset="-18"/>
              </a:rPr>
              <a:t>Wartość projektu: 25 000,00 zł.</a:t>
            </a:r>
          </a:p>
          <a:p>
            <a:pPr marL="152400" indent="0">
              <a:buNone/>
            </a:pPr>
            <a:endParaRPr lang="pl-PL" sz="1800" dirty="0">
              <a:latin typeface="Barlow Condensed" panose="020B0604020202020204" charset="-18"/>
            </a:endParaRPr>
          </a:p>
          <a:p>
            <a:pPr marL="285750" lvl="0" indent="-285750" algn="just" fontAlgn="base">
              <a:lnSpc>
                <a:spcPts val="2025"/>
              </a:lnSpc>
              <a:buFont typeface="Wingdings" panose="05000000000000000000" pitchFamily="2" charset="2"/>
              <a:buChar char="q"/>
            </a:pPr>
            <a:r>
              <a:rPr lang="pl-PL" sz="1400" b="1" dirty="0">
                <a:latin typeface="Barlow Condensed" panose="020B0604020202020204" charset="-18"/>
                <a:ea typeface="Times New Roman"/>
                <a:cs typeface="Times New Roman"/>
              </a:rPr>
              <a:t>10.05.2024</a:t>
            </a:r>
            <a:r>
              <a:rPr lang="pl-PL" sz="1400" dirty="0">
                <a:latin typeface="Barlow Condensed" panose="020B0604020202020204" charset="-18"/>
                <a:ea typeface="Times New Roman"/>
                <a:cs typeface="Times New Roman"/>
              </a:rPr>
              <a:t> w Tarnobrzeskim Parku Przemysłowo Technologicznym odbyła się konferencja „Ekonomia Społeczna wokół nas – 20 lat Funduszy Europejskich na Podkarpaciu”,</a:t>
            </a:r>
          </a:p>
          <a:p>
            <a:pPr marL="285750" lvl="0" indent="-285750" algn="just" fontAlgn="base">
              <a:lnSpc>
                <a:spcPts val="2025"/>
              </a:lnSpc>
              <a:buFont typeface="Wingdings" panose="05000000000000000000" pitchFamily="2" charset="2"/>
              <a:buChar char="q"/>
            </a:pPr>
            <a:r>
              <a:rPr lang="pl-PL" sz="1400" b="1" dirty="0">
                <a:latin typeface="Barlow Condensed" panose="020B0604020202020204" charset="-18"/>
                <a:ea typeface="Times New Roman"/>
                <a:cs typeface="Times New Roman"/>
              </a:rPr>
              <a:t>11.05.2024</a:t>
            </a:r>
            <a:r>
              <a:rPr lang="pl-PL" sz="1400" dirty="0">
                <a:latin typeface="Barlow Condensed" panose="020B0604020202020204" charset="-18"/>
                <a:ea typeface="Times New Roman"/>
                <a:cs typeface="Times New Roman"/>
              </a:rPr>
              <a:t> przy współpracy lokalnych służb dzieci i młodzież mogły poszerzyć swoją wiedzę na temat Unii i Funduszy Europejskich podczas zabaw i konkursów na świeżym powietrzu na terenach rekreacyjnych nad Wisłą w Tarnobrzegu,</a:t>
            </a:r>
          </a:p>
          <a:p>
            <a:pPr marL="285750" lvl="0" indent="-285750" algn="just" fontAlgn="base">
              <a:lnSpc>
                <a:spcPts val="2025"/>
              </a:lnSpc>
              <a:buFont typeface="Wingdings" panose="05000000000000000000" pitchFamily="2" charset="2"/>
              <a:buChar char="q"/>
            </a:pPr>
            <a:r>
              <a:rPr lang="pl-PL" sz="1400" b="1" dirty="0">
                <a:latin typeface="Barlow Condensed" panose="020B0604020202020204" charset="-18"/>
                <a:ea typeface="Times New Roman"/>
                <a:cs typeface="Times New Roman"/>
              </a:rPr>
              <a:t>12.05.2024</a:t>
            </a:r>
            <a:r>
              <a:rPr lang="pl-PL" sz="1400" dirty="0">
                <a:latin typeface="Barlow Condensed" panose="020B0604020202020204" charset="-18"/>
                <a:ea typeface="Times New Roman"/>
                <a:cs typeface="Times New Roman"/>
              </a:rPr>
              <a:t> na zakończenie obchodów 20-lecia UE i dni otwartych Funduszy Europejskich nad Jeziorem Tarnobrzeskim zorganizowano szereg kolejnych atrakcji.</a:t>
            </a:r>
            <a:endParaRPr lang="pl-PL" sz="1400" dirty="0">
              <a:latin typeface="Barlow Condensed" panose="020B0604020202020204" charset="-18"/>
              <a:ea typeface="Calibri"/>
              <a:cs typeface="Times New Roman"/>
            </a:endParaRPr>
          </a:p>
          <a:p>
            <a:pPr marL="152400" indent="0">
              <a:buNone/>
            </a:pPr>
            <a:endParaRPr lang="pl-PL" sz="1400" dirty="0">
              <a:latin typeface="Barlow Condensed" panose="020B0604020202020204" charset="-18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335107"/>
            <a:ext cx="4244397" cy="35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92" y="5373216"/>
            <a:ext cx="1990851" cy="132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5387280"/>
            <a:ext cx="2021204" cy="134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125857"/>
            <a:ext cx="1765394" cy="117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123995"/>
            <a:ext cx="1775970" cy="1181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58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230" y="44624"/>
            <a:ext cx="942966" cy="1075948"/>
          </a:xfrm>
          <a:prstGeom prst="rect">
            <a:avLst/>
          </a:prstGeom>
        </p:spPr>
      </p:pic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611560" y="102404"/>
            <a:ext cx="7716426" cy="652400"/>
          </a:xfrm>
        </p:spPr>
        <p:txBody>
          <a:bodyPr/>
          <a:lstStyle/>
          <a:p>
            <a:r>
              <a:rPr lang="pl-PL" dirty="0"/>
              <a:t>Realizacja projektów – 2024 r.</a:t>
            </a:r>
          </a:p>
        </p:txBody>
      </p:sp>
      <p:cxnSp>
        <p:nvCxnSpPr>
          <p:cNvPr id="7" name="Google Shape;378;p30"/>
          <p:cNvCxnSpPr/>
          <p:nvPr/>
        </p:nvCxnSpPr>
        <p:spPr>
          <a:xfrm>
            <a:off x="850111" y="764704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Symbol zastępczy tekstu 2"/>
          <p:cNvSpPr>
            <a:spLocks noGrp="1"/>
          </p:cNvSpPr>
          <p:nvPr>
            <p:ph type="body" idx="1"/>
          </p:nvPr>
        </p:nvSpPr>
        <p:spPr>
          <a:xfrm>
            <a:off x="179512" y="836712"/>
            <a:ext cx="5976664" cy="5688632"/>
          </a:xfrm>
        </p:spPr>
        <p:txBody>
          <a:bodyPr/>
          <a:lstStyle/>
          <a:p>
            <a:pPr marL="152400" indent="0">
              <a:buNone/>
            </a:pPr>
            <a:r>
              <a:rPr lang="pl-PL" sz="2000" b="1" dirty="0">
                <a:latin typeface="Barlow Condensed" panose="020B0604020202020204" charset="-18"/>
              </a:rPr>
              <a:t>Koordynacja międzynarodowego projektu „Nowe życie historycznych parków Wiśniowiec i Tarnobrzeg”.</a:t>
            </a:r>
          </a:p>
          <a:p>
            <a:pPr marL="152400" indent="0">
              <a:buNone/>
            </a:pPr>
            <a:endParaRPr lang="pl-PL" sz="1100" b="1" dirty="0">
              <a:latin typeface="Barlow Condensed" panose="020B0604020202020204" charset="-18"/>
            </a:endParaRPr>
          </a:p>
          <a:p>
            <a:pPr marL="152400" indent="0" algn="just">
              <a:buNone/>
            </a:pPr>
            <a:r>
              <a:rPr lang="pl-PL" sz="1400" dirty="0">
                <a:latin typeface="Barlow Condensed" panose="020B0604020202020204" charset="-18"/>
              </a:rPr>
              <a:t>W grudniu 2024 roku </a:t>
            </a:r>
            <a:r>
              <a:rPr lang="pl-PL" sz="1400" b="1" dirty="0">
                <a:latin typeface="Barlow Condensed" panose="020B0604020202020204" charset="-18"/>
              </a:rPr>
              <a:t>Miasto Tarnobrzeg</a:t>
            </a:r>
            <a:r>
              <a:rPr lang="pl-PL" sz="1400" dirty="0">
                <a:latin typeface="Barlow Condensed" panose="020B0604020202020204" charset="-18"/>
              </a:rPr>
              <a:t> podpisało umowę grantową na realizację projektu </a:t>
            </a:r>
            <a:r>
              <a:rPr lang="pl-PL" sz="1400" b="1" dirty="0">
                <a:latin typeface="Barlow Condensed" panose="020B0604020202020204" charset="-18"/>
              </a:rPr>
              <a:t>„Nowe życie historycznych parków Wiśniowiec i Tarnobrzeg</a:t>
            </a:r>
            <a:r>
              <a:rPr lang="pl-PL" sz="1400" dirty="0">
                <a:latin typeface="Barlow Condensed" panose="020B0604020202020204" charset="-18"/>
              </a:rPr>
              <a:t>” w ramach programu Interreg </a:t>
            </a:r>
            <a:r>
              <a:rPr lang="pl-PL" sz="1400" b="1" dirty="0">
                <a:latin typeface="Barlow Condensed" panose="020B0604020202020204" charset="-18"/>
              </a:rPr>
              <a:t>NEXT Polska-Ukraina 2021-2027</a:t>
            </a:r>
            <a:r>
              <a:rPr lang="pl-PL" sz="1400" dirty="0">
                <a:latin typeface="Barlow Condensed" panose="020B0604020202020204" charset="-18"/>
              </a:rPr>
              <a:t>. TARR S.A. jest partnerem wspierającym </a:t>
            </a:r>
            <a:br>
              <a:rPr lang="pl-PL" sz="1400" dirty="0">
                <a:latin typeface="Barlow Condensed" panose="020B0604020202020204" charset="-18"/>
              </a:rPr>
            </a:br>
            <a:r>
              <a:rPr lang="pl-PL" sz="1400" dirty="0">
                <a:latin typeface="Barlow Condensed" panose="020B0604020202020204" charset="-18"/>
              </a:rPr>
              <a:t>to przedsięwzięcie.</a:t>
            </a:r>
          </a:p>
          <a:p>
            <a:pPr marL="152400" indent="0">
              <a:buNone/>
            </a:pPr>
            <a:endParaRPr lang="pl-PL" sz="1600" dirty="0">
              <a:latin typeface="Barlow Condensed" panose="020B0604020202020204" charset="-18"/>
            </a:endParaRPr>
          </a:p>
          <a:p>
            <a:pPr marL="152400" indent="0" algn="just">
              <a:buNone/>
            </a:pPr>
            <a:r>
              <a:rPr lang="pl-PL" sz="1400" dirty="0">
                <a:latin typeface="Barlow Condensed" panose="020B0604020202020204" charset="-18"/>
              </a:rPr>
              <a:t>Projekt ma na celu </a:t>
            </a:r>
            <a:r>
              <a:rPr lang="pl-PL" sz="1400" b="1" dirty="0">
                <a:latin typeface="Barlow Condensed" panose="020B0604020202020204" charset="-18"/>
              </a:rPr>
              <a:t>przywrócenie dawnej świetności zabytkowym parkom </a:t>
            </a:r>
            <a:br>
              <a:rPr lang="pl-PL" sz="1400" b="1" dirty="0">
                <a:latin typeface="Barlow Condensed" panose="020B0604020202020204" charset="-18"/>
              </a:rPr>
            </a:br>
            <a:r>
              <a:rPr lang="pl-PL" sz="1400" b="1" dirty="0">
                <a:latin typeface="Barlow Condensed" panose="020B0604020202020204" charset="-18"/>
              </a:rPr>
              <a:t>w Tarnobrzegu i Wiśniowcu, </a:t>
            </a:r>
            <a:r>
              <a:rPr lang="pl-PL" sz="1400" dirty="0">
                <a:latin typeface="Barlow Condensed" panose="020B0604020202020204" charset="-18"/>
              </a:rPr>
              <a:t>poprzez działania rewitalizacyjne oraz podniesienie świadomości ekologicznej mieszkańców</a:t>
            </a:r>
            <a:r>
              <a:rPr lang="pl-PL" sz="1400" b="1" dirty="0">
                <a:latin typeface="Barlow Condensed" panose="020B0604020202020204" charset="-18"/>
              </a:rPr>
              <a:t>.</a:t>
            </a:r>
          </a:p>
          <a:p>
            <a:pPr marL="152400" indent="0" algn="just">
              <a:buNone/>
            </a:pPr>
            <a:endParaRPr lang="pl-PL" sz="1400" b="1" dirty="0">
              <a:latin typeface="Barlow Condensed" panose="020B0604020202020204" charset="-18"/>
            </a:endParaRPr>
          </a:p>
          <a:p>
            <a:pPr marL="152400" indent="0">
              <a:buNone/>
            </a:pPr>
            <a:r>
              <a:rPr lang="pl-PL" sz="1400" b="1" dirty="0">
                <a:latin typeface="Barlow Condensed" panose="020B0604020202020204" charset="-18"/>
              </a:rPr>
              <a:t>Projekt obejmuje szereg zadań, między innymi: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400" b="1" dirty="0">
                <a:latin typeface="Barlow Condensed" panose="020B0604020202020204" charset="-18"/>
              </a:rPr>
              <a:t>analizę dokumentacji historycznej, inwentaryzację przyrodniczą, przygotowanie projektów budowlanych i wykonawczych rewitalizacji</a:t>
            </a:r>
            <a:r>
              <a:rPr lang="pl-PL" sz="1400" dirty="0">
                <a:latin typeface="Barlow Condensed" panose="020B0604020202020204" charset="-18"/>
              </a:rPr>
              <a:t>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400" dirty="0">
                <a:latin typeface="Barlow Condensed" panose="020B0604020202020204" charset="-18"/>
              </a:rPr>
              <a:t>przywrócenie różnorodności biologicznej,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400" b="1" dirty="0">
                <a:latin typeface="Barlow Condensed" panose="020B0604020202020204" charset="-18"/>
              </a:rPr>
              <a:t>rekonstrukcję infrastruktury parkowej w Tarnobrzegu i Wiśniowcu</a:t>
            </a:r>
            <a:r>
              <a:rPr lang="pl-PL" sz="1400" dirty="0">
                <a:latin typeface="Barlow Condensed" panose="020B0604020202020204" charset="-18"/>
              </a:rPr>
              <a:t>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400" dirty="0">
                <a:latin typeface="Barlow Condensed" panose="020B0604020202020204" charset="-18"/>
              </a:rPr>
              <a:t>edukację i promocję.</a:t>
            </a:r>
          </a:p>
          <a:p>
            <a:pPr>
              <a:buFont typeface="Wingdings" panose="05000000000000000000" pitchFamily="2" charset="2"/>
              <a:buChar char="q"/>
            </a:pPr>
            <a:endParaRPr lang="pl-PL" sz="1400" dirty="0">
              <a:latin typeface="Barlow Condensed" panose="020B0604020202020204" charset="-18"/>
            </a:endParaRPr>
          </a:p>
          <a:p>
            <a:pPr marL="152400" indent="0">
              <a:buNone/>
            </a:pPr>
            <a:r>
              <a:rPr lang="pl-PL" sz="1800" dirty="0">
                <a:latin typeface="Barlow Condensed" panose="020B0604020202020204" charset="-18"/>
              </a:rPr>
              <a:t>Okres realizacji projektu: 01.12.2024 r. – 30.11.2026 r.</a:t>
            </a:r>
          </a:p>
          <a:p>
            <a:pPr marL="152400" indent="0">
              <a:buNone/>
            </a:pPr>
            <a:r>
              <a:rPr lang="pl-PL" sz="1800" dirty="0">
                <a:latin typeface="Barlow Condensed" panose="020B0604020202020204" charset="-18"/>
              </a:rPr>
              <a:t>Wartość projekt: </a:t>
            </a:r>
            <a:r>
              <a:rPr lang="pl-PL" sz="1800" b="1" dirty="0">
                <a:latin typeface="Barlow Condensed" panose="020B0604020202020204" charset="-18"/>
              </a:rPr>
              <a:t>980.559,68 EUR</a:t>
            </a:r>
          </a:p>
          <a:p>
            <a:pPr marL="152400" indent="0">
              <a:buNone/>
            </a:pPr>
            <a:r>
              <a:rPr lang="pl-PL" sz="1800" dirty="0">
                <a:latin typeface="Barlow Condensed" panose="020B0604020202020204" charset="-18"/>
              </a:rPr>
              <a:t>Wysokość dofinasowania z środków Unii Europejskiej: </a:t>
            </a:r>
            <a:r>
              <a:rPr lang="pl-PL" sz="1800" b="1" dirty="0">
                <a:latin typeface="Barlow Condensed" panose="020B0604020202020204" charset="-18"/>
              </a:rPr>
              <a:t>882.503,71 EUR</a:t>
            </a:r>
          </a:p>
          <a:p>
            <a:pPr marL="152400" indent="0">
              <a:buNone/>
            </a:pPr>
            <a:r>
              <a:rPr lang="pl-PL" sz="1800" b="1" dirty="0">
                <a:latin typeface="Barlow Condensed" panose="020B0604020202020204" charset="-18"/>
              </a:rPr>
              <a:t>Wartość projektu dla Miasta Tarnobrzeg:  501.043,92 EURO</a:t>
            </a:r>
          </a:p>
          <a:p>
            <a:pPr marL="152400" indent="0">
              <a:buNone/>
            </a:pPr>
            <a:endParaRPr lang="pl-PL" sz="1800" dirty="0">
              <a:latin typeface="Barlow Condensed" panose="020B0604020202020204" charset="-1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373" y="2450873"/>
            <a:ext cx="2809206" cy="187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V:\INTERREG PL-UA\PROMOCJA\logo Interreg EcoParks_Poland - Ukraine-P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063" y="1118202"/>
            <a:ext cx="2635045" cy="133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373" y="4581128"/>
            <a:ext cx="2752275" cy="183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82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705" y="188640"/>
            <a:ext cx="942966" cy="1075948"/>
          </a:xfrm>
          <a:prstGeom prst="rect">
            <a:avLst/>
          </a:prstGeom>
        </p:spPr>
      </p:pic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16426" cy="652400"/>
          </a:xfrm>
        </p:spPr>
        <p:txBody>
          <a:bodyPr/>
          <a:lstStyle/>
          <a:p>
            <a:r>
              <a:rPr lang="pl-PL" dirty="0"/>
              <a:t>Kierunki rozwoju</a:t>
            </a:r>
          </a:p>
        </p:txBody>
      </p:sp>
      <p:cxnSp>
        <p:nvCxnSpPr>
          <p:cNvPr id="7" name="Google Shape;378;p30"/>
          <p:cNvCxnSpPr/>
          <p:nvPr/>
        </p:nvCxnSpPr>
        <p:spPr>
          <a:xfrm>
            <a:off x="785786" y="836712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860219503"/>
              </p:ext>
            </p:extLst>
          </p:nvPr>
        </p:nvGraphicFramePr>
        <p:xfrm>
          <a:off x="683568" y="966578"/>
          <a:ext cx="7572428" cy="5558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Elipsa 9"/>
          <p:cNvSpPr/>
          <p:nvPr/>
        </p:nvSpPr>
        <p:spPr>
          <a:xfrm>
            <a:off x="1691680" y="3068960"/>
            <a:ext cx="1016251" cy="901700"/>
          </a:xfrm>
          <a:prstGeom prst="ellipse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" r="-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11" name="Elipsa 10"/>
          <p:cNvSpPr/>
          <p:nvPr/>
        </p:nvSpPr>
        <p:spPr>
          <a:xfrm>
            <a:off x="628993" y="5124503"/>
            <a:ext cx="968793" cy="896785"/>
          </a:xfrm>
          <a:prstGeom prst="ellipse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000" b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353" y="5664816"/>
            <a:ext cx="9017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1957" y="5949280"/>
            <a:ext cx="954580" cy="7920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01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705" y="188640"/>
            <a:ext cx="942966" cy="1075948"/>
          </a:xfrm>
          <a:prstGeom prst="rect">
            <a:avLst/>
          </a:prstGeom>
        </p:spPr>
      </p:pic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16426" cy="652400"/>
          </a:xfrm>
        </p:spPr>
        <p:txBody>
          <a:bodyPr/>
          <a:lstStyle/>
          <a:p>
            <a:r>
              <a:rPr lang="pl-PL" dirty="0"/>
              <a:t>Kierunki rozwoju</a:t>
            </a:r>
          </a:p>
        </p:txBody>
      </p:sp>
      <p:cxnSp>
        <p:nvCxnSpPr>
          <p:cNvPr id="7" name="Google Shape;378;p30"/>
          <p:cNvCxnSpPr/>
          <p:nvPr/>
        </p:nvCxnSpPr>
        <p:spPr>
          <a:xfrm>
            <a:off x="785786" y="836712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Prostokąt 1"/>
          <p:cNvSpPr/>
          <p:nvPr/>
        </p:nvSpPr>
        <p:spPr>
          <a:xfrm>
            <a:off x="539552" y="1443840"/>
            <a:ext cx="78488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000" b="1" dirty="0">
                <a:latin typeface="Barlow Condensed" panose="020B0604020202020204" charset="-18"/>
                <a:ea typeface="Calibri"/>
                <a:cs typeface="Times New Roman"/>
              </a:rPr>
              <a:t>Praca Agencji</a:t>
            </a:r>
            <a:r>
              <a:rPr lang="pl-PL" sz="2000" dirty="0">
                <a:latin typeface="Barlow Condensed" panose="020B0604020202020204" charset="-18"/>
                <a:ea typeface="Calibri"/>
                <a:cs typeface="Times New Roman"/>
              </a:rPr>
              <a:t>, podobnie jak to było w ostatnich latach ukierunkowana jest przede wszystkim na realizowanie przedsięwzięć opartych na </a:t>
            </a:r>
            <a:r>
              <a:rPr lang="pl-PL" sz="2000" b="1" dirty="0">
                <a:latin typeface="Barlow Condensed" panose="020B0604020202020204" charset="-18"/>
                <a:ea typeface="Calibri"/>
                <a:cs typeface="Times New Roman"/>
              </a:rPr>
              <a:t>środkach zewnętrznych </a:t>
            </a:r>
            <a:r>
              <a:rPr lang="pl-PL" sz="2000" dirty="0">
                <a:latin typeface="Barlow Condensed" panose="020B0604020202020204" charset="-18"/>
                <a:ea typeface="Calibri"/>
                <a:cs typeface="Times New Roman"/>
              </a:rPr>
              <a:t>w tym </a:t>
            </a:r>
            <a:r>
              <a:rPr lang="pl-PL" sz="2000" b="1" u="sng" dirty="0">
                <a:latin typeface="Barlow Condensed" panose="020B0604020202020204" charset="-18"/>
                <a:ea typeface="Calibri"/>
                <a:cs typeface="Times New Roman"/>
              </a:rPr>
              <a:t>instrumentach finansowych Unii Europejskiej</a:t>
            </a:r>
            <a:r>
              <a:rPr lang="pl-PL" sz="2000" dirty="0">
                <a:latin typeface="Barlow Condensed" panose="020B0604020202020204" charset="-18"/>
                <a:ea typeface="Calibri"/>
                <a:cs typeface="Times New Roman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pl-PL" sz="2000" dirty="0">
                <a:latin typeface="Barlow Condensed" panose="020B0604020202020204" charset="-18"/>
                <a:ea typeface="Calibri"/>
                <a:cs typeface="Times New Roman"/>
              </a:rPr>
              <a:t>Perspektywa na lata 2021-2027 obejmuje szereg programów na poziomie krajowym oraz regionalnym. Spółka na bieżąco obserwuje harmonogramy naborów wniosków dla poszczególnych programów i w związku z tym planuje dalsze </a:t>
            </a:r>
            <a:r>
              <a:rPr lang="pl-PL" sz="2000" b="1" dirty="0">
                <a:latin typeface="Barlow Condensed" panose="020B0604020202020204" charset="-18"/>
                <a:ea typeface="Calibri"/>
                <a:cs typeface="Times New Roman"/>
              </a:rPr>
              <a:t>opracowywanie</a:t>
            </a:r>
            <a:r>
              <a:rPr lang="pl-PL" sz="2000" dirty="0">
                <a:latin typeface="Barlow Condensed" panose="020B0604020202020204" charset="-18"/>
                <a:ea typeface="Calibri"/>
                <a:cs typeface="Times New Roman"/>
              </a:rPr>
              <a:t> </a:t>
            </a:r>
            <a:br>
              <a:rPr lang="pl-PL" sz="2000" dirty="0">
                <a:latin typeface="Barlow Condensed" panose="020B0604020202020204" charset="-18"/>
                <a:ea typeface="Calibri"/>
                <a:cs typeface="Times New Roman"/>
              </a:rPr>
            </a:br>
            <a:r>
              <a:rPr lang="pl-PL" sz="2000" dirty="0">
                <a:latin typeface="Barlow Condensed" panose="020B0604020202020204" charset="-18"/>
                <a:ea typeface="Calibri"/>
                <a:cs typeface="Times New Roman"/>
              </a:rPr>
              <a:t>i </a:t>
            </a:r>
            <a:r>
              <a:rPr lang="pl-PL" sz="2000" b="1" dirty="0">
                <a:latin typeface="Barlow Condensed" panose="020B0604020202020204" charset="-18"/>
                <a:ea typeface="Calibri"/>
                <a:cs typeface="Times New Roman"/>
              </a:rPr>
              <a:t>realizację projektów krajowych</a:t>
            </a:r>
            <a:r>
              <a:rPr lang="pl-PL" sz="2000" dirty="0">
                <a:latin typeface="Barlow Condensed" panose="020B0604020202020204" charset="-18"/>
                <a:ea typeface="Calibri"/>
                <a:cs typeface="Times New Roman"/>
              </a:rPr>
              <a:t> i </a:t>
            </a:r>
            <a:r>
              <a:rPr lang="pl-PL" sz="2000" b="1" dirty="0">
                <a:latin typeface="Barlow Condensed" panose="020B0604020202020204" charset="-18"/>
                <a:ea typeface="Calibri"/>
                <a:cs typeface="Times New Roman"/>
              </a:rPr>
              <a:t>międzynarodowych</a:t>
            </a:r>
            <a:r>
              <a:rPr lang="pl-PL" sz="2000" dirty="0">
                <a:latin typeface="Barlow Condensed" panose="020B0604020202020204" charset="-18"/>
                <a:ea typeface="Calibri"/>
                <a:cs typeface="Times New Roman"/>
              </a:rPr>
              <a:t> mających na celu m.in. </a:t>
            </a:r>
            <a:br>
              <a:rPr lang="pl-PL" sz="2000" dirty="0">
                <a:latin typeface="Barlow Condensed" panose="020B0604020202020204" charset="-18"/>
                <a:ea typeface="Calibri"/>
                <a:cs typeface="Times New Roman"/>
              </a:rPr>
            </a:br>
            <a:r>
              <a:rPr lang="pl-PL" sz="2000" b="1" dirty="0">
                <a:latin typeface="Barlow Condensed" panose="020B0604020202020204" charset="-18"/>
                <a:ea typeface="Calibri"/>
                <a:cs typeface="Times New Roman"/>
              </a:rPr>
              <a:t>rozwój przedsiębiorczości, zasobów ludzkich, poprawię jakości zatrudnienia na rynku pracy.</a:t>
            </a:r>
            <a:endParaRPr lang="pl-PL" sz="2000" b="1" dirty="0">
              <a:effectLst/>
              <a:latin typeface="Barlow Condensed" panose="020B0604020202020204" charset="-18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3771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88640"/>
            <a:ext cx="942966" cy="1075948"/>
          </a:xfrm>
          <a:prstGeom prst="rect">
            <a:avLst/>
          </a:prstGeom>
        </p:spPr>
      </p:pic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444917" y="102404"/>
            <a:ext cx="7716426" cy="652400"/>
          </a:xfrm>
        </p:spPr>
        <p:txBody>
          <a:bodyPr/>
          <a:lstStyle/>
          <a:p>
            <a:r>
              <a:rPr lang="pl-PL" dirty="0"/>
              <a:t>Realizacja projektów – c.d.</a:t>
            </a:r>
          </a:p>
        </p:txBody>
      </p:sp>
      <p:cxnSp>
        <p:nvCxnSpPr>
          <p:cNvPr id="7" name="Google Shape;378;p30"/>
          <p:cNvCxnSpPr/>
          <p:nvPr/>
        </p:nvCxnSpPr>
        <p:spPr>
          <a:xfrm>
            <a:off x="827584" y="884811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Symbol zastępczy tekstu 2"/>
          <p:cNvSpPr>
            <a:spLocks noGrp="1"/>
          </p:cNvSpPr>
          <p:nvPr>
            <p:ph type="body" idx="1"/>
          </p:nvPr>
        </p:nvSpPr>
        <p:spPr>
          <a:xfrm>
            <a:off x="285720" y="966578"/>
            <a:ext cx="5041023" cy="446198"/>
          </a:xfrm>
        </p:spPr>
        <p:txBody>
          <a:bodyPr/>
          <a:lstStyle/>
          <a:p>
            <a:pPr marL="182563" indent="0" algn="just">
              <a:buNone/>
            </a:pPr>
            <a:r>
              <a:rPr lang="pl-PL" sz="2000" b="1" dirty="0">
                <a:latin typeface="Barlow Condensed" panose="00000506000000000000" pitchFamily="2" charset="-18"/>
              </a:rPr>
              <a:t>NASZA FIRMA W LICZBACH</a:t>
            </a:r>
          </a:p>
          <a:p>
            <a:pPr marL="182563" indent="0" algn="ctr">
              <a:buNone/>
            </a:pPr>
            <a:endParaRPr lang="pl-PL" sz="2000" b="1" dirty="0">
              <a:latin typeface="Barlow Condensed" panose="00000506000000000000" pitchFamily="2" charset="-18"/>
            </a:endParaRPr>
          </a:p>
          <a:p>
            <a:pPr marL="182563" indent="0" algn="ctr">
              <a:buNone/>
            </a:pPr>
            <a:endParaRPr lang="pl-PL" sz="2000" b="1" dirty="0">
              <a:latin typeface="Barlow Condensed" panose="00000506000000000000" pitchFamily="2" charset="-18"/>
            </a:endParaRPr>
          </a:p>
          <a:p>
            <a:pPr marL="182563" indent="0" algn="ctr">
              <a:buNone/>
            </a:pPr>
            <a:endParaRPr lang="pl-PL" sz="2000" b="1" dirty="0">
              <a:latin typeface="Barlow Condensed" panose="00000506000000000000" pitchFamily="2" charset="-18"/>
            </a:endParaRPr>
          </a:p>
          <a:p>
            <a:pPr marL="182563" indent="0" algn="ctr">
              <a:buNone/>
            </a:pPr>
            <a:endParaRPr lang="pl-PL" sz="2000" b="1" dirty="0">
              <a:latin typeface="Barlow Condensed" panose="00000506000000000000" pitchFamily="2" charset="-18"/>
            </a:endParaRPr>
          </a:p>
          <a:p>
            <a:pPr marL="182563" indent="0" algn="ctr">
              <a:buNone/>
            </a:pPr>
            <a:endParaRPr lang="pl-PL" sz="2000" b="1" dirty="0">
              <a:latin typeface="Barlow Condensed" panose="00000506000000000000" pitchFamily="2" charset="-18"/>
            </a:endParaRPr>
          </a:p>
          <a:p>
            <a:pPr marL="182563" indent="0" algn="ctr">
              <a:buNone/>
            </a:pPr>
            <a:endParaRPr lang="pl-PL" sz="2000" b="1" dirty="0">
              <a:latin typeface="Barlow Condensed" panose="00000506000000000000" pitchFamily="2" charset="-18"/>
            </a:endParaRPr>
          </a:p>
          <a:p>
            <a:pPr marL="182563" indent="0" algn="ctr">
              <a:buNone/>
            </a:pPr>
            <a:endParaRPr lang="pl-PL" sz="2000" b="1" dirty="0">
              <a:latin typeface="Barlow Condensed" panose="00000506000000000000" pitchFamily="2" charset="-18"/>
            </a:endParaRPr>
          </a:p>
          <a:p>
            <a:pPr marL="182563" indent="0" algn="ctr">
              <a:buNone/>
            </a:pPr>
            <a:endParaRPr lang="pl-PL" sz="2000" b="1" dirty="0">
              <a:latin typeface="Barlow Condensed" panose="00000506000000000000" pitchFamily="2" charset="-18"/>
            </a:endParaRPr>
          </a:p>
          <a:p>
            <a:pPr marL="182563" indent="0" algn="ctr">
              <a:buNone/>
            </a:pPr>
            <a:endParaRPr lang="pl-PL" sz="2000" b="1" dirty="0">
              <a:latin typeface="Barlow Condensed" panose="00000506000000000000" pitchFamily="2" charset="-18"/>
            </a:endParaRPr>
          </a:p>
          <a:p>
            <a:pPr marL="182563" indent="0" algn="ctr">
              <a:buNone/>
            </a:pPr>
            <a:endParaRPr lang="pl-PL" sz="2000" b="1" dirty="0">
              <a:latin typeface="Barlow Condensed" panose="00000506000000000000" pitchFamily="2" charset="-18"/>
            </a:endParaRPr>
          </a:p>
          <a:p>
            <a:pPr marL="182563" indent="0" algn="ctr">
              <a:buNone/>
            </a:pPr>
            <a:endParaRPr lang="pl-PL" sz="2000" b="1" dirty="0">
              <a:latin typeface="Barlow Condensed" panose="00000506000000000000" pitchFamily="2" charset="-18"/>
            </a:endParaRPr>
          </a:p>
        </p:txBody>
      </p:sp>
      <p:graphicFrame>
        <p:nvGraphicFramePr>
          <p:cNvPr id="10" name="Wykres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1217683"/>
              </p:ext>
            </p:extLst>
          </p:nvPr>
        </p:nvGraphicFramePr>
        <p:xfrm>
          <a:off x="251520" y="1340768"/>
          <a:ext cx="8568952" cy="5256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8666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526" y="44624"/>
            <a:ext cx="942966" cy="1075948"/>
          </a:xfrm>
          <a:prstGeom prst="rect">
            <a:avLst/>
          </a:prstGeom>
        </p:spPr>
      </p:pic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444917" y="102404"/>
            <a:ext cx="7716426" cy="652400"/>
          </a:xfrm>
        </p:spPr>
        <p:txBody>
          <a:bodyPr/>
          <a:lstStyle/>
          <a:p>
            <a:r>
              <a:rPr lang="pl-PL" dirty="0"/>
              <a:t>Realizacja projektów – c.d.</a:t>
            </a:r>
          </a:p>
        </p:txBody>
      </p:sp>
      <p:cxnSp>
        <p:nvCxnSpPr>
          <p:cNvPr id="7" name="Google Shape;378;p30"/>
          <p:cNvCxnSpPr/>
          <p:nvPr/>
        </p:nvCxnSpPr>
        <p:spPr>
          <a:xfrm>
            <a:off x="827584" y="884811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Symbol zastępczy tekstu 2"/>
          <p:cNvSpPr>
            <a:spLocks noGrp="1"/>
          </p:cNvSpPr>
          <p:nvPr>
            <p:ph type="body" idx="1"/>
          </p:nvPr>
        </p:nvSpPr>
        <p:spPr>
          <a:xfrm>
            <a:off x="323528" y="896431"/>
            <a:ext cx="5041023" cy="446198"/>
          </a:xfrm>
        </p:spPr>
        <p:txBody>
          <a:bodyPr/>
          <a:lstStyle/>
          <a:p>
            <a:pPr marL="182563" indent="0" algn="just">
              <a:buNone/>
            </a:pPr>
            <a:r>
              <a:rPr lang="pl-PL" sz="2000" b="1" dirty="0">
                <a:latin typeface="Barlow Condensed" panose="00000506000000000000" pitchFamily="2" charset="-18"/>
              </a:rPr>
              <a:t>NASZA FIRMA W LICZBACH</a:t>
            </a:r>
          </a:p>
          <a:p>
            <a:pPr marL="182563" indent="0" algn="ctr">
              <a:buNone/>
            </a:pPr>
            <a:endParaRPr lang="pl-PL" sz="2000" b="1" dirty="0">
              <a:latin typeface="Barlow Condensed" panose="00000506000000000000" pitchFamily="2" charset="-18"/>
            </a:endParaRPr>
          </a:p>
          <a:p>
            <a:pPr marL="182563" indent="0" algn="ctr">
              <a:buNone/>
            </a:pPr>
            <a:endParaRPr lang="pl-PL" sz="2000" b="1" dirty="0">
              <a:latin typeface="Barlow Condensed" panose="00000506000000000000" pitchFamily="2" charset="-18"/>
            </a:endParaRPr>
          </a:p>
          <a:p>
            <a:pPr marL="182563" indent="0" algn="ctr">
              <a:buNone/>
            </a:pPr>
            <a:endParaRPr lang="pl-PL" sz="2000" b="1" dirty="0">
              <a:latin typeface="Barlow Condensed" panose="00000506000000000000" pitchFamily="2" charset="-18"/>
            </a:endParaRPr>
          </a:p>
          <a:p>
            <a:pPr marL="182563" indent="0" algn="ctr">
              <a:buNone/>
            </a:pPr>
            <a:endParaRPr lang="pl-PL" sz="2000" b="1" dirty="0">
              <a:latin typeface="Barlow Condensed" panose="00000506000000000000" pitchFamily="2" charset="-18"/>
            </a:endParaRPr>
          </a:p>
          <a:p>
            <a:pPr marL="182563" indent="0" algn="ctr">
              <a:buNone/>
            </a:pPr>
            <a:endParaRPr lang="pl-PL" sz="2000" b="1" dirty="0">
              <a:latin typeface="Barlow Condensed" panose="00000506000000000000" pitchFamily="2" charset="-18"/>
            </a:endParaRPr>
          </a:p>
          <a:p>
            <a:pPr marL="182563" indent="0" algn="ctr">
              <a:buNone/>
            </a:pPr>
            <a:endParaRPr lang="pl-PL" sz="2000" b="1" dirty="0">
              <a:latin typeface="Barlow Condensed" panose="00000506000000000000" pitchFamily="2" charset="-18"/>
            </a:endParaRPr>
          </a:p>
          <a:p>
            <a:pPr marL="182563" indent="0" algn="ctr">
              <a:buNone/>
            </a:pPr>
            <a:endParaRPr lang="pl-PL" sz="2000" b="1" dirty="0">
              <a:latin typeface="Barlow Condensed" panose="00000506000000000000" pitchFamily="2" charset="-18"/>
            </a:endParaRPr>
          </a:p>
          <a:p>
            <a:pPr marL="182563" indent="0" algn="ctr">
              <a:buNone/>
            </a:pPr>
            <a:endParaRPr lang="pl-PL" sz="2000" b="1" dirty="0">
              <a:latin typeface="Barlow Condensed" panose="00000506000000000000" pitchFamily="2" charset="-18"/>
            </a:endParaRPr>
          </a:p>
          <a:p>
            <a:pPr marL="182563" indent="0" algn="ctr">
              <a:buNone/>
            </a:pPr>
            <a:endParaRPr lang="pl-PL" sz="2000" b="1" dirty="0">
              <a:latin typeface="Barlow Condensed" panose="00000506000000000000" pitchFamily="2" charset="-18"/>
            </a:endParaRPr>
          </a:p>
          <a:p>
            <a:pPr marL="182563" indent="0" algn="ctr">
              <a:buNone/>
            </a:pPr>
            <a:endParaRPr lang="pl-PL" sz="2000" b="1" dirty="0">
              <a:latin typeface="Barlow Condensed" panose="00000506000000000000" pitchFamily="2" charset="-18"/>
            </a:endParaRPr>
          </a:p>
          <a:p>
            <a:pPr marL="182563" indent="0" algn="ctr">
              <a:buNone/>
            </a:pPr>
            <a:endParaRPr lang="pl-PL" sz="2000" b="1" dirty="0">
              <a:latin typeface="Barlow Condensed" panose="00000506000000000000" pitchFamily="2" charset="-18"/>
            </a:endParaRPr>
          </a:p>
          <a:p>
            <a:pPr marL="182563" indent="0" algn="ctr">
              <a:buNone/>
            </a:pPr>
            <a:endParaRPr lang="pl-PL" sz="2000" b="1" dirty="0">
              <a:latin typeface="Barlow Condensed" panose="00000506000000000000" pitchFamily="2" charset="-1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55" y="1340768"/>
            <a:ext cx="8045554" cy="542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81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834" y="428604"/>
            <a:ext cx="942966" cy="1075948"/>
          </a:xfrm>
          <a:prstGeom prst="rect">
            <a:avLst/>
          </a:prstGeom>
        </p:spPr>
      </p:pic>
      <p:pic>
        <p:nvPicPr>
          <p:cNvPr id="5" name="Obraz 4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834" y="428604"/>
            <a:ext cx="942966" cy="1075948"/>
          </a:xfrm>
          <a:prstGeom prst="rect">
            <a:avLst/>
          </a:prstGeom>
        </p:spPr>
      </p:pic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713787" y="494962"/>
            <a:ext cx="7716426" cy="652400"/>
          </a:xfrm>
        </p:spPr>
        <p:txBody>
          <a:bodyPr/>
          <a:lstStyle/>
          <a:p>
            <a:r>
              <a:rPr lang="pl-PL" dirty="0"/>
              <a:t>Zatrudnienie</a:t>
            </a:r>
          </a:p>
        </p:txBody>
      </p:sp>
      <p:cxnSp>
        <p:nvCxnSpPr>
          <p:cNvPr id="7" name="Google Shape;378;p30"/>
          <p:cNvCxnSpPr/>
          <p:nvPr/>
        </p:nvCxnSpPr>
        <p:spPr>
          <a:xfrm>
            <a:off x="785786" y="1428736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Symbol zastępczy tekstu 2"/>
          <p:cNvSpPr>
            <a:spLocks noGrp="1"/>
          </p:cNvSpPr>
          <p:nvPr>
            <p:ph type="body" idx="1"/>
          </p:nvPr>
        </p:nvSpPr>
        <p:spPr>
          <a:xfrm>
            <a:off x="428596" y="1653317"/>
            <a:ext cx="8158204" cy="4868850"/>
          </a:xfrm>
        </p:spPr>
        <p:txBody>
          <a:bodyPr/>
          <a:lstStyle/>
          <a:p>
            <a:pPr marL="182563" indent="0">
              <a:buNone/>
            </a:pPr>
            <a:r>
              <a:rPr lang="pl-PL" sz="2400" dirty="0"/>
              <a:t>W </a:t>
            </a:r>
            <a:r>
              <a:rPr lang="pl-PL" sz="2400" b="1" dirty="0"/>
              <a:t>2024 roku</a:t>
            </a:r>
            <a:r>
              <a:rPr lang="pl-PL" sz="2400" dirty="0"/>
              <a:t> w TARR S.A. średnioroczne zatrudnienie ukształtowało się na poziomie </a:t>
            </a:r>
            <a:r>
              <a:rPr lang="pl-PL" sz="2400" b="1" dirty="0"/>
              <a:t>9,69 etatu</a:t>
            </a:r>
            <a:r>
              <a:rPr lang="pl-PL" sz="2400" dirty="0"/>
              <a:t>. </a:t>
            </a:r>
          </a:p>
          <a:p>
            <a:pPr>
              <a:buNone/>
            </a:pPr>
            <a:endParaRPr lang="pl-PL" sz="2400" dirty="0"/>
          </a:p>
          <a:p>
            <a:pPr marL="182563" indent="-30163" algn="just">
              <a:buNone/>
            </a:pPr>
            <a:r>
              <a:rPr lang="pl-PL" sz="2400" dirty="0"/>
              <a:t>Na dzień </a:t>
            </a:r>
            <a:r>
              <a:rPr lang="pl-PL" sz="2400" b="1" dirty="0"/>
              <a:t>31.12.2024 </a:t>
            </a:r>
            <a:r>
              <a:rPr lang="pl-PL" sz="2400" dirty="0"/>
              <a:t>r. było zatrudnionych: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b="1" dirty="0"/>
              <a:t>10 osób </a:t>
            </a:r>
            <a:r>
              <a:rPr lang="pl-PL" sz="1800" dirty="0"/>
              <a:t>(w tym: 7 kobiet) na podstawie </a:t>
            </a:r>
            <a:r>
              <a:rPr lang="pl-PL" sz="1800" b="1" dirty="0"/>
              <a:t>umowy o pracę</a:t>
            </a:r>
            <a:r>
              <a:rPr lang="pl-PL" sz="1800" dirty="0"/>
              <a:t>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b="1" dirty="0"/>
              <a:t>7 osób </a:t>
            </a:r>
            <a:r>
              <a:rPr lang="pl-PL" sz="1800" dirty="0"/>
              <a:t>na podstawie umowy zlecenie,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b="1" dirty="0"/>
              <a:t>7 osób </a:t>
            </a:r>
            <a:r>
              <a:rPr lang="pl-PL" sz="1800" dirty="0"/>
              <a:t>na podstawie umowy B2B,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b="1" dirty="0"/>
              <a:t>2 osoby </a:t>
            </a:r>
            <a:r>
              <a:rPr lang="pl-PL" sz="1800" dirty="0"/>
              <a:t>na podstawie kontraktu menadżerskiego,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b="1" dirty="0"/>
              <a:t>3 osoby </a:t>
            </a:r>
            <a:r>
              <a:rPr lang="pl-PL" sz="1800" dirty="0"/>
              <a:t>powołane do Rady Nadzorczej</a:t>
            </a:r>
          </a:p>
          <a:p>
            <a:pPr marL="182563" indent="-30163">
              <a:buNone/>
            </a:pPr>
            <a:endParaRPr lang="pl-PL" sz="2400" dirty="0"/>
          </a:p>
          <a:p>
            <a:pPr marL="182563" indent="-30163" algn="just">
              <a:buNone/>
            </a:pPr>
            <a:r>
              <a:rPr lang="pl-PL" sz="2000" b="1" dirty="0"/>
              <a:t>Pracownicy posiadają wysokie kwalifikacje i bogate doświadczenie zawodowe.</a:t>
            </a:r>
          </a:p>
          <a:p>
            <a:pPr marL="182563" indent="-30163">
              <a:buNone/>
            </a:pPr>
            <a:endParaRPr lang="pl-PL" sz="2400" dirty="0"/>
          </a:p>
          <a:p>
            <a:pPr marL="182563" indent="-30163" algn="just">
              <a:buNone/>
            </a:pPr>
            <a:r>
              <a:rPr lang="pl-PL" sz="2400" dirty="0"/>
              <a:t>Przeciętna </a:t>
            </a:r>
            <a:r>
              <a:rPr lang="pl-PL" sz="2400" b="1" dirty="0"/>
              <a:t>miesięczna płaca brutto</a:t>
            </a:r>
            <a:r>
              <a:rPr lang="pl-PL" sz="2400" dirty="0"/>
              <a:t> liczona zgodnie z wytycznymi GUS wyniosła </a:t>
            </a:r>
            <a:r>
              <a:rPr lang="pl-PL" sz="2400" b="1" dirty="0"/>
              <a:t>6.660,72 PLN</a:t>
            </a:r>
            <a:r>
              <a:rPr lang="pl-PL" sz="2400" dirty="0"/>
              <a:t>.</a:t>
            </a:r>
          </a:p>
          <a:p>
            <a:pPr marL="182563" indent="-30163" algn="just">
              <a:buNone/>
            </a:pPr>
            <a:endParaRPr lang="pl-PL" sz="2400" dirty="0"/>
          </a:p>
          <a:p>
            <a:pPr marL="182563" indent="-30163" algn="just">
              <a:buNone/>
            </a:pPr>
            <a:endParaRPr lang="pl-PL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ytuł 26"/>
          <p:cNvSpPr>
            <a:spLocks noGrp="1"/>
          </p:cNvSpPr>
          <p:nvPr>
            <p:ph type="title"/>
          </p:nvPr>
        </p:nvSpPr>
        <p:spPr>
          <a:xfrm>
            <a:off x="785786" y="500042"/>
            <a:ext cx="6719400" cy="707600"/>
          </a:xfrm>
        </p:spPr>
        <p:txBody>
          <a:bodyPr/>
          <a:lstStyle/>
          <a:p>
            <a:r>
              <a:rPr lang="pl-PL" sz="2400" dirty="0"/>
              <a:t>Sprawozdanie finansowe </a:t>
            </a:r>
            <a:br>
              <a:rPr lang="pl-PL" sz="2400" dirty="0"/>
            </a:br>
            <a:r>
              <a:rPr lang="pl-PL" sz="2400" dirty="0"/>
              <a:t>Tarnobrzeskiej Agencji Rozwoju </a:t>
            </a:r>
            <a:br>
              <a:rPr lang="pl-PL" sz="2400" dirty="0"/>
            </a:br>
            <a:r>
              <a:rPr lang="pl-PL" sz="2400" dirty="0"/>
              <a:t>Regionalnego S.A. zawiera :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28" name="Podtytuł 27"/>
          <p:cNvSpPr>
            <a:spLocks noGrp="1"/>
          </p:cNvSpPr>
          <p:nvPr>
            <p:ph type="subTitle" idx="1"/>
          </p:nvPr>
        </p:nvSpPr>
        <p:spPr>
          <a:xfrm>
            <a:off x="678067" y="1700808"/>
            <a:ext cx="7787866" cy="3664032"/>
          </a:xfrm>
        </p:spPr>
        <p:txBody>
          <a:bodyPr/>
          <a:lstStyle/>
          <a:p>
            <a:pPr marL="571500" indent="-457200" algn="just">
              <a:buFont typeface="+mj-lt"/>
              <a:buAutoNum type="arabicPeriod"/>
            </a:pPr>
            <a:r>
              <a:rPr lang="pl-PL" sz="2000" dirty="0"/>
              <a:t>bilans na dzień </a:t>
            </a:r>
            <a:r>
              <a:rPr lang="pl-PL" sz="2000" b="1" dirty="0"/>
              <a:t>31 grudnia 2024 r., </a:t>
            </a:r>
            <a:r>
              <a:rPr lang="pl-PL" sz="2000" dirty="0"/>
              <a:t>który po stronie </a:t>
            </a:r>
            <a:r>
              <a:rPr lang="pl-PL" sz="2000" b="1" dirty="0"/>
              <a:t>aktywów</a:t>
            </a:r>
            <a:r>
              <a:rPr lang="pl-PL" sz="2000" dirty="0"/>
              <a:t> i </a:t>
            </a:r>
            <a:r>
              <a:rPr lang="pl-PL" sz="2000" b="1" dirty="0"/>
              <a:t>pasywów</a:t>
            </a:r>
            <a:r>
              <a:rPr lang="pl-PL" sz="2000" dirty="0"/>
              <a:t> zamyka się sumą</a:t>
            </a:r>
            <a:r>
              <a:rPr lang="pl-PL" sz="2000" b="1" dirty="0"/>
              <a:t>: </a:t>
            </a:r>
            <a:r>
              <a:rPr lang="pl-PL" sz="2000" b="1" u="sng" dirty="0"/>
              <a:t>26.521.893,14 zł</a:t>
            </a:r>
            <a:r>
              <a:rPr lang="pl-PL" sz="2000" dirty="0"/>
              <a:t>,</a:t>
            </a:r>
          </a:p>
          <a:p>
            <a:pPr marL="571500" indent="-457200" algn="just">
              <a:buFont typeface="+mj-lt"/>
              <a:buAutoNum type="arabicPeriod"/>
            </a:pPr>
            <a:r>
              <a:rPr lang="pl-PL" sz="2000" dirty="0"/>
              <a:t>rachunek zysków i strat za rok obrotowy zakończony w dniu </a:t>
            </a:r>
            <a:br>
              <a:rPr lang="pl-PL" sz="2000" dirty="0"/>
            </a:br>
            <a:r>
              <a:rPr lang="pl-PL" sz="2000" dirty="0"/>
              <a:t>31 grudnia 2024 r., </a:t>
            </a:r>
            <a:r>
              <a:rPr lang="pl-PL" sz="2000" b="1" u="sng" dirty="0"/>
              <a:t>wykazujący zysk netto w wysokości: 40.250,91 zł</a:t>
            </a:r>
            <a:r>
              <a:rPr lang="pl-PL" sz="2000" dirty="0"/>
              <a:t>,</a:t>
            </a:r>
          </a:p>
          <a:p>
            <a:pPr marL="571500" indent="-457200" algn="just">
              <a:buFont typeface="+mj-lt"/>
              <a:buAutoNum type="arabicPeriod"/>
            </a:pPr>
            <a:r>
              <a:rPr lang="pl-PL" sz="2000" dirty="0"/>
              <a:t>zestawienie zmian w kapitale własnym za rok obrotowy zakończony </a:t>
            </a:r>
            <a:br>
              <a:rPr lang="pl-PL" sz="2000" dirty="0"/>
            </a:br>
            <a:r>
              <a:rPr lang="pl-PL" sz="2000" dirty="0"/>
              <a:t>w dniu 31 grudnia 2024 r., wykazujące zwiększenie kapitału własnego </a:t>
            </a:r>
            <a:br>
              <a:rPr lang="pl-PL" sz="2000" dirty="0"/>
            </a:br>
            <a:r>
              <a:rPr lang="pl-PL" sz="2000" dirty="0"/>
              <a:t>o kwotę: </a:t>
            </a:r>
            <a:r>
              <a:rPr lang="pl-PL" sz="2000" b="1" dirty="0"/>
              <a:t>40.250,91 zł</a:t>
            </a:r>
            <a:r>
              <a:rPr lang="pl-PL" sz="2000" dirty="0"/>
              <a:t>,</a:t>
            </a:r>
          </a:p>
          <a:p>
            <a:pPr marL="571500" indent="-457200" algn="just">
              <a:buFont typeface="+mj-lt"/>
              <a:buAutoNum type="arabicPeriod"/>
            </a:pPr>
            <a:r>
              <a:rPr lang="pl-PL" sz="2000" dirty="0"/>
              <a:t>podział zysku: zwiększenie kapitału zapasowego </a:t>
            </a:r>
            <a:r>
              <a:rPr lang="pl-PL" sz="2000" b="1" dirty="0"/>
              <a:t>3.220,07 zł</a:t>
            </a:r>
            <a:r>
              <a:rPr lang="pl-PL" sz="2000" dirty="0"/>
              <a:t>, pokrycie straty </a:t>
            </a:r>
            <a:br>
              <a:rPr lang="pl-PL" sz="2000" dirty="0"/>
            </a:br>
            <a:r>
              <a:rPr lang="pl-PL" sz="2000" dirty="0"/>
              <a:t>z lat ubiegłych </a:t>
            </a:r>
            <a:r>
              <a:rPr lang="pl-PL" sz="2000" b="1" dirty="0"/>
              <a:t>37.030,84 zł</a:t>
            </a:r>
            <a:r>
              <a:rPr lang="pl-PL" sz="2000" dirty="0"/>
              <a:t>,</a:t>
            </a:r>
          </a:p>
          <a:p>
            <a:pPr marL="571500" indent="-457200" algn="just">
              <a:buFont typeface="+mj-lt"/>
              <a:buAutoNum type="arabicPeriod"/>
            </a:pPr>
            <a:r>
              <a:rPr lang="pl-PL" sz="2000" dirty="0"/>
              <a:t>rachunek przepływów pieniężnych za rok obrotowy zakończony w dniu </a:t>
            </a:r>
            <a:br>
              <a:rPr lang="pl-PL" sz="2000" dirty="0"/>
            </a:br>
            <a:r>
              <a:rPr lang="pl-PL" sz="2000" dirty="0"/>
              <a:t>31 grudnia 2024 r., wykazujący zwiększenie stanu środków pieniężnych </a:t>
            </a:r>
            <a:br>
              <a:rPr lang="pl-PL" sz="2000" dirty="0"/>
            </a:br>
            <a:r>
              <a:rPr lang="pl-PL" sz="2000" dirty="0"/>
              <a:t>o kwotę</a:t>
            </a:r>
            <a:r>
              <a:rPr lang="pl-PL" sz="2000" b="1" dirty="0"/>
              <a:t>: 1.871.263,92 zł</a:t>
            </a:r>
            <a:r>
              <a:rPr lang="pl-PL" sz="2000" dirty="0"/>
              <a:t>,</a:t>
            </a:r>
          </a:p>
          <a:p>
            <a:pPr marL="571500" indent="-457200" algn="just">
              <a:buFont typeface="+mj-lt"/>
              <a:buAutoNum type="arabicPeriod"/>
            </a:pPr>
            <a:r>
              <a:rPr lang="pl-PL" sz="2000" dirty="0"/>
              <a:t>Zarząd nie tworzył w 2024 rezerw na przyszłe zobowiązania. Do rozliczenia pozostała rezerwa z lat ubiegłych w kwocie: </a:t>
            </a:r>
            <a:r>
              <a:rPr lang="pl-PL" sz="2000" b="1" dirty="0"/>
              <a:t>5.772,00 zł</a:t>
            </a:r>
            <a:r>
              <a:rPr lang="pl-PL" sz="2000" dirty="0"/>
              <a:t>.</a:t>
            </a:r>
          </a:p>
          <a:p>
            <a:pPr marL="571500" indent="-457200" algn="just">
              <a:buFont typeface="+mj-lt"/>
              <a:buAutoNum type="arabicPeriod"/>
            </a:pPr>
            <a:endParaRPr lang="pl-PL" sz="2000" dirty="0"/>
          </a:p>
          <a:p>
            <a:pPr marL="571500" indent="-457200" algn="just">
              <a:buFont typeface="+mj-lt"/>
              <a:buAutoNum type="arabicPeriod"/>
            </a:pPr>
            <a:endParaRPr lang="pl-PL" sz="2000" dirty="0"/>
          </a:p>
          <a:p>
            <a:pPr>
              <a:buNone/>
            </a:pPr>
            <a:endParaRPr lang="pl-PL" dirty="0"/>
          </a:p>
        </p:txBody>
      </p:sp>
      <p:pic>
        <p:nvPicPr>
          <p:cNvPr id="26" name="Obraz 25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834" y="428604"/>
            <a:ext cx="942966" cy="107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4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TARR 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730" y="152904"/>
            <a:ext cx="942966" cy="1075948"/>
          </a:xfrm>
          <a:prstGeom prst="rect">
            <a:avLst/>
          </a:prstGeom>
        </p:spPr>
      </p:pic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713787" y="280596"/>
            <a:ext cx="7716426" cy="652400"/>
          </a:xfrm>
        </p:spPr>
        <p:txBody>
          <a:bodyPr/>
          <a:lstStyle/>
          <a:p>
            <a:r>
              <a:rPr lang="pl-PL" dirty="0"/>
              <a:t>Rachunek zysków i strat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cxnSp>
        <p:nvCxnSpPr>
          <p:cNvPr id="7" name="Google Shape;378;p30"/>
          <p:cNvCxnSpPr/>
          <p:nvPr/>
        </p:nvCxnSpPr>
        <p:spPr>
          <a:xfrm>
            <a:off x="785786" y="932996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868122"/>
              </p:ext>
            </p:extLst>
          </p:nvPr>
        </p:nvGraphicFramePr>
        <p:xfrm>
          <a:off x="1115616" y="1124744"/>
          <a:ext cx="6460214" cy="5624092"/>
        </p:xfrm>
        <a:graphic>
          <a:graphicData uri="http://schemas.openxmlformats.org/drawingml/2006/table">
            <a:tbl>
              <a:tblPr firstRow="1" bandRow="1">
                <a:tableStyleId>{BD37D306-718E-44AF-9A17-8962E4460C68}</a:tableStyleId>
              </a:tblPr>
              <a:tblGrid>
                <a:gridCol w="37786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07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407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19138">
                <a:tc>
                  <a:txBody>
                    <a:bodyPr/>
                    <a:lstStyle/>
                    <a:p>
                      <a:pPr algn="ctr"/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i="1" dirty="0">
                          <a:latin typeface="Barlow Condensed" charset="-18"/>
                          <a:cs typeface="Calibri" panose="020F0502020204030204" pitchFamily="34" charset="0"/>
                        </a:rPr>
                        <a:t>ZA 2024R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i="1" dirty="0">
                          <a:latin typeface="Barlow Condensed" charset="-18"/>
                          <a:cs typeface="Calibri" panose="020F0502020204030204" pitchFamily="34" charset="0"/>
                        </a:rPr>
                        <a:t>ZA 2023R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9138">
                <a:tc>
                  <a:txBody>
                    <a:bodyPr/>
                    <a:lstStyle/>
                    <a:p>
                      <a:pPr algn="ctr"/>
                      <a:r>
                        <a:rPr lang="pl-PL" sz="1600" b="1" i="1" dirty="0">
                          <a:latin typeface="Barlow Condensed" charset="-18"/>
                          <a:cs typeface="Calibri" panose="020F0502020204030204" pitchFamily="34" charset="0"/>
                        </a:rPr>
                        <a:t>A </a:t>
                      </a:r>
                      <a:r>
                        <a:rPr lang="pl-PL" sz="1600" b="1" dirty="0">
                          <a:latin typeface="Barlow Condensed" charset="-18"/>
                          <a:cs typeface="Calibri" panose="020F0502020204030204" pitchFamily="34" charset="0"/>
                        </a:rPr>
                        <a:t>Przychody netto ze sprzedaży i zrównane z nimi </a:t>
                      </a:r>
                      <a:endParaRPr lang="pl-PL" sz="1600" b="1" dirty="0">
                        <a:latin typeface="Barlow Condensed" charset="-18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Barlow Condensed" charset="-18"/>
                          <a:cs typeface="Calibri" panose="020F0502020204030204" pitchFamily="34" charset="0"/>
                        </a:rPr>
                        <a:t>1.710.616,23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Barlow Condensed" charset="-18"/>
                          <a:cs typeface="Calibri" panose="020F0502020204030204" pitchFamily="34" charset="0"/>
                        </a:rPr>
                        <a:t>1.414.272,83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9138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w tym od jednostek powiązanych 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0,00 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0,00 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9138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I. Przychody netto ze sprzedaży produktów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1.710.616,23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1.414.272,83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9138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II. Zmiana stanu produktów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 0,00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 0,00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9138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III. Przychody ze sprzedaży towarów i materiałów 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0,00 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0,00 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9138">
                <a:tc>
                  <a:txBody>
                    <a:bodyPr/>
                    <a:lstStyle/>
                    <a:p>
                      <a:pPr algn="ctr"/>
                      <a:r>
                        <a:rPr lang="pl-PL" sz="1600" b="1" i="1" dirty="0">
                          <a:latin typeface="Barlow Condensed" charset="-18"/>
                          <a:cs typeface="Calibri" panose="020F0502020204030204" pitchFamily="34" charset="0"/>
                        </a:rPr>
                        <a:t>B </a:t>
                      </a:r>
                      <a:r>
                        <a:rPr lang="pl-PL" sz="1600" b="1" dirty="0">
                          <a:latin typeface="Barlow Condensed" charset="-18"/>
                          <a:cs typeface="Calibri" panose="020F0502020204030204" pitchFamily="34" charset="0"/>
                        </a:rPr>
                        <a:t>Koszty działalności operacyjnej</a:t>
                      </a:r>
                      <a:endParaRPr lang="pl-PL" sz="1600" b="1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Barlow Condensed" charset="-18"/>
                          <a:cs typeface="Calibri" panose="020F0502020204030204" pitchFamily="34" charset="0"/>
                        </a:rPr>
                        <a:t>2.837.233,07</a:t>
                      </a:r>
                      <a:endParaRPr lang="pl-PL" sz="1600" b="1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Barlow Condensed" charset="-18"/>
                          <a:cs typeface="Calibri" panose="020F0502020204030204" pitchFamily="34" charset="0"/>
                        </a:rPr>
                        <a:t>4.121.178,88</a:t>
                      </a:r>
                      <a:endParaRPr lang="pl-PL" sz="1600" b="1" dirty="0"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9138">
                <a:tc>
                  <a:txBody>
                    <a:bodyPr/>
                    <a:lstStyle/>
                    <a:p>
                      <a:pPr algn="ctr"/>
                      <a:r>
                        <a:rPr lang="pl-PL" sz="1600" b="1" i="1" dirty="0">
                          <a:latin typeface="Barlow Condensed" charset="-18"/>
                          <a:cs typeface="Calibri" panose="020F0502020204030204" pitchFamily="34" charset="0"/>
                        </a:rPr>
                        <a:t>C </a:t>
                      </a:r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Wynik ze sprzedaży (</a:t>
                      </a:r>
                      <a:r>
                        <a:rPr lang="pl-PL" sz="1600" dirty="0" err="1">
                          <a:latin typeface="Barlow Condensed" charset="-18"/>
                          <a:cs typeface="Calibri" panose="020F0502020204030204" pitchFamily="34" charset="0"/>
                        </a:rPr>
                        <a:t>A-B</a:t>
                      </a:r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)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(-)1.126.616,84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(-)2.706.906,05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9138">
                <a:tc>
                  <a:txBody>
                    <a:bodyPr/>
                    <a:lstStyle/>
                    <a:p>
                      <a:pPr algn="ctr"/>
                      <a:r>
                        <a:rPr lang="pl-PL" sz="1600" b="1" i="1" dirty="0">
                          <a:latin typeface="Barlow Condensed" charset="-18"/>
                          <a:cs typeface="Calibri" panose="020F0502020204030204" pitchFamily="34" charset="0"/>
                        </a:rPr>
                        <a:t>D </a:t>
                      </a:r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Pozostałe przychody operacyjne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1.173.532,90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2.814.141,20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9138">
                <a:tc>
                  <a:txBody>
                    <a:bodyPr/>
                    <a:lstStyle/>
                    <a:p>
                      <a:pPr algn="ctr"/>
                      <a:r>
                        <a:rPr lang="pl-PL" sz="1600" b="1" i="1" dirty="0">
                          <a:latin typeface="Barlow Condensed" charset="-18"/>
                          <a:cs typeface="Calibri" panose="020F0502020204030204" pitchFamily="34" charset="0"/>
                        </a:rPr>
                        <a:t>E </a:t>
                      </a:r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Pozostałe koszty operacyjne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21.701,26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93.458,52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1792">
                <a:tc>
                  <a:txBody>
                    <a:bodyPr/>
                    <a:lstStyle/>
                    <a:p>
                      <a:pPr algn="ctr"/>
                      <a:r>
                        <a:rPr lang="pl-PL" sz="1600" b="1" i="1" dirty="0">
                          <a:latin typeface="Barlow Condensed" charset="-18"/>
                          <a:cs typeface="Calibri" panose="020F0502020204030204" pitchFamily="34" charset="0"/>
                        </a:rPr>
                        <a:t>F </a:t>
                      </a:r>
                      <a:r>
                        <a:rPr lang="pl-PL" sz="1600" b="1" dirty="0">
                          <a:latin typeface="Barlow Condensed" charset="-18"/>
                          <a:cs typeface="Calibri" panose="020F0502020204030204" pitchFamily="34" charset="0"/>
                        </a:rPr>
                        <a:t>Wynik na działalności operacyjnej (</a:t>
                      </a:r>
                      <a:r>
                        <a:rPr lang="pl-PL" sz="1600" b="1" dirty="0" err="1">
                          <a:latin typeface="Barlow Condensed" charset="-18"/>
                          <a:cs typeface="Calibri" panose="020F0502020204030204" pitchFamily="34" charset="0"/>
                        </a:rPr>
                        <a:t>C+D-E</a:t>
                      </a:r>
                      <a:r>
                        <a:rPr lang="pl-PL" sz="1600" b="1" dirty="0">
                          <a:latin typeface="Barlow Condensed" charset="-18"/>
                          <a:cs typeface="Calibri" panose="020F0502020204030204" pitchFamily="34" charset="0"/>
                        </a:rPr>
                        <a:t>)</a:t>
                      </a:r>
                      <a:endParaRPr lang="pl-PL" sz="1600" b="1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Barlow Condensed" charset="-18"/>
                          <a:cs typeface="Calibri" panose="020F0502020204030204" pitchFamily="34" charset="0"/>
                        </a:rPr>
                        <a:t>25.214,80</a:t>
                      </a:r>
                      <a:endParaRPr lang="pl-PL" sz="1600" b="1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Barlow Condensed" charset="-18"/>
                          <a:cs typeface="Calibri" panose="020F0502020204030204" pitchFamily="34" charset="0"/>
                        </a:rPr>
                        <a:t>13.776,63</a:t>
                      </a:r>
                      <a:endParaRPr lang="pl-PL" sz="1600" b="1" dirty="0"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9138">
                <a:tc>
                  <a:txBody>
                    <a:bodyPr/>
                    <a:lstStyle/>
                    <a:p>
                      <a:pPr algn="ctr"/>
                      <a:r>
                        <a:rPr lang="pl-PL" sz="1600" b="1" i="1" dirty="0">
                          <a:latin typeface="Barlow Condensed" charset="-18"/>
                          <a:cs typeface="Calibri" panose="020F0502020204030204" pitchFamily="34" charset="0"/>
                        </a:rPr>
                        <a:t>G </a:t>
                      </a:r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Przychody finansowe 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45.010,18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34.630,49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19138">
                <a:tc>
                  <a:txBody>
                    <a:bodyPr/>
                    <a:lstStyle/>
                    <a:p>
                      <a:pPr algn="ctr"/>
                      <a:r>
                        <a:rPr lang="pl-PL" sz="1600" b="1" i="1" dirty="0">
                          <a:latin typeface="Barlow Condensed" charset="-18"/>
                          <a:cs typeface="Calibri" panose="020F0502020204030204" pitchFamily="34" charset="0"/>
                        </a:rPr>
                        <a:t>H </a:t>
                      </a:r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Koszty finansowe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29.974,07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7.632,45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19138">
                <a:tc>
                  <a:txBody>
                    <a:bodyPr/>
                    <a:lstStyle/>
                    <a:p>
                      <a:pPr algn="ctr"/>
                      <a:r>
                        <a:rPr lang="pl-PL" sz="1600" b="1" i="1" dirty="0">
                          <a:latin typeface="Barlow Condensed" charset="-18"/>
                          <a:cs typeface="Calibri" panose="020F0502020204030204" pitchFamily="34" charset="0"/>
                        </a:rPr>
                        <a:t>K </a:t>
                      </a:r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Wynik brutto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40.250,91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40.774,67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19138">
                <a:tc>
                  <a:txBody>
                    <a:bodyPr/>
                    <a:lstStyle/>
                    <a:p>
                      <a:pPr algn="ctr"/>
                      <a:r>
                        <a:rPr lang="pl-PL" sz="1600" b="1" i="1" dirty="0">
                          <a:latin typeface="Barlow Condensed" charset="-18"/>
                          <a:cs typeface="Calibri" panose="020F0502020204030204" pitchFamily="34" charset="0"/>
                        </a:rPr>
                        <a:t>L </a:t>
                      </a:r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Podatek dochodowy 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0,00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Barlow Condensed" charset="-18"/>
                          <a:cs typeface="Calibri" panose="020F0502020204030204" pitchFamily="34" charset="0"/>
                        </a:rPr>
                        <a:t>0,00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51052">
                <a:tc>
                  <a:txBody>
                    <a:bodyPr/>
                    <a:lstStyle/>
                    <a:p>
                      <a:pPr algn="ctr"/>
                      <a:r>
                        <a:rPr lang="nn-NO" sz="1600" b="1" i="1" dirty="0">
                          <a:latin typeface="Barlow Condensed" charset="-18"/>
                          <a:cs typeface="Calibri" panose="020F0502020204030204" pitchFamily="34" charset="0"/>
                        </a:rPr>
                        <a:t>N </a:t>
                      </a:r>
                      <a:r>
                        <a:rPr lang="nn-NO" sz="1600" b="1" dirty="0">
                          <a:latin typeface="Barlow Condensed" charset="-18"/>
                          <a:cs typeface="Calibri" panose="020F0502020204030204" pitchFamily="34" charset="0"/>
                        </a:rPr>
                        <a:t>Zysk netto (K-L)</a:t>
                      </a:r>
                      <a:endParaRPr lang="pl-PL" sz="1600" b="1" dirty="0">
                        <a:latin typeface="Barlow Condensed" charset="-18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Barlow Condensed" charset="-18"/>
                          <a:cs typeface="Calibri" panose="020F0502020204030204" pitchFamily="34" charset="0"/>
                        </a:rPr>
                        <a:t>40.250,91</a:t>
                      </a:r>
                      <a:endParaRPr lang="pl-PL" sz="1600" b="1" dirty="0">
                        <a:latin typeface="Barlow Condensed" charset="-18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Barlow Condensed" charset="-18"/>
                          <a:cs typeface="Calibri" panose="020F0502020204030204" pitchFamily="34" charset="0"/>
                        </a:rPr>
                        <a:t>40.774,67</a:t>
                      </a:r>
                      <a:endParaRPr lang="pl-PL" sz="1600" b="1" dirty="0">
                        <a:latin typeface="Barlow Condensed" charset="-18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43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79512" y="692696"/>
            <a:ext cx="7716426" cy="652400"/>
          </a:xfrm>
        </p:spPr>
        <p:txBody>
          <a:bodyPr/>
          <a:lstStyle/>
          <a:p>
            <a:r>
              <a:rPr lang="pl-PL" dirty="0"/>
              <a:t>Struktura Akcjonariuszy </a:t>
            </a:r>
            <a:r>
              <a:rPr lang="pl-PL" sz="1600" b="0" dirty="0"/>
              <a:t>(liczba akcji / % udział akcjonariuszy w kapitale akcyjnym)</a:t>
            </a:r>
          </a:p>
        </p:txBody>
      </p:sp>
      <p:pic>
        <p:nvPicPr>
          <p:cNvPr id="10" name="Obraz 9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834" y="428604"/>
            <a:ext cx="942966" cy="1075948"/>
          </a:xfrm>
          <a:prstGeom prst="rect">
            <a:avLst/>
          </a:prstGeom>
        </p:spPr>
      </p:pic>
      <p:cxnSp>
        <p:nvCxnSpPr>
          <p:cNvPr id="11" name="Google Shape;378;p30"/>
          <p:cNvCxnSpPr/>
          <p:nvPr/>
        </p:nvCxnSpPr>
        <p:spPr>
          <a:xfrm>
            <a:off x="785786" y="1428736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8708676"/>
              </p:ext>
            </p:extLst>
          </p:nvPr>
        </p:nvGraphicFramePr>
        <p:xfrm>
          <a:off x="323528" y="1628800"/>
          <a:ext cx="8556776" cy="4569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3806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TARR 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34" y="428604"/>
            <a:ext cx="942966" cy="1075948"/>
          </a:xfrm>
          <a:prstGeom prst="rect">
            <a:avLst/>
          </a:prstGeom>
        </p:spPr>
      </p:pic>
      <p:pic>
        <p:nvPicPr>
          <p:cNvPr id="5" name="Obraz 4" descr="logo TARR 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34" y="428604"/>
            <a:ext cx="942966" cy="1075948"/>
          </a:xfrm>
          <a:prstGeom prst="rect">
            <a:avLst/>
          </a:prstGeom>
        </p:spPr>
      </p:pic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611560" y="102404"/>
            <a:ext cx="7716426" cy="652400"/>
          </a:xfrm>
        </p:spPr>
        <p:txBody>
          <a:bodyPr/>
          <a:lstStyle/>
          <a:p>
            <a:r>
              <a:rPr lang="pl-PL" dirty="0"/>
              <a:t>Rachunek zysków i strat</a:t>
            </a:r>
          </a:p>
        </p:txBody>
      </p:sp>
      <p:cxnSp>
        <p:nvCxnSpPr>
          <p:cNvPr id="7" name="Google Shape;378;p30"/>
          <p:cNvCxnSpPr/>
          <p:nvPr/>
        </p:nvCxnSpPr>
        <p:spPr>
          <a:xfrm>
            <a:off x="672237" y="692696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Prostokąt 7"/>
          <p:cNvSpPr/>
          <p:nvPr/>
        </p:nvSpPr>
        <p:spPr>
          <a:xfrm>
            <a:off x="642910" y="692696"/>
            <a:ext cx="6286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latin typeface="Barlow Condensed" charset="-18"/>
              </a:rPr>
              <a:t>Struktura przychodów w 2024 r. była następująca: </a:t>
            </a:r>
            <a:endParaRPr lang="pl-PL" sz="2400" dirty="0">
              <a:latin typeface="Barlow Condensed" charset="-18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797233"/>
              </p:ext>
            </p:extLst>
          </p:nvPr>
        </p:nvGraphicFramePr>
        <p:xfrm>
          <a:off x="467542" y="1196754"/>
          <a:ext cx="7176292" cy="5530974"/>
        </p:xfrm>
        <a:graphic>
          <a:graphicData uri="http://schemas.openxmlformats.org/drawingml/2006/table">
            <a:tbl>
              <a:tblPr>
                <a:tableStyleId>{BD37D306-718E-44AF-9A17-8962E4460C68}</a:tableStyleId>
              </a:tblPr>
              <a:tblGrid>
                <a:gridCol w="47490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272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4532">
                <a:tc>
                  <a:txBody>
                    <a:bodyPr/>
                    <a:lstStyle/>
                    <a:p>
                      <a:pPr algn="l" fontAlgn="t"/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PRZYCHODY NETTO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1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2.929.159,31</a:t>
                      </a: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4532">
                <a:tc>
                  <a:txBody>
                    <a:bodyPr/>
                    <a:lstStyle/>
                    <a:p>
                      <a:pPr algn="l" fontAlgn="t"/>
                      <a:r>
                        <a:rPr lang="pl-PL" sz="18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Wynajem biur i pomieszczeń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0" i="0" u="none" strike="noStrike" cap="none" baseline="0" dirty="0">
                          <a:solidFill>
                            <a:schemeClr val="tx1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208.952</a:t>
                      </a:r>
                      <a:r>
                        <a:rPr lang="pl-PL" sz="2000" b="0" i="0" u="none" strike="noStrike" cap="none" dirty="0">
                          <a:solidFill>
                            <a:schemeClr val="tx1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,09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4532">
                <a:tc>
                  <a:txBody>
                    <a:bodyPr/>
                    <a:lstStyle/>
                    <a:p>
                      <a:pPr algn="l" fontAlgn="t"/>
                      <a:r>
                        <a:rPr lang="pl-PL" sz="18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Grupa zakupowa energii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0" i="0" u="none" strike="noStrike" cap="none" dirty="0">
                          <a:solidFill>
                            <a:schemeClr val="tx1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99.570,00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4532">
                <a:tc>
                  <a:txBody>
                    <a:bodyPr/>
                    <a:lstStyle/>
                    <a:p>
                      <a:pPr algn="l" fontAlgn="t"/>
                      <a:r>
                        <a:rPr lang="pl-PL" sz="18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Studium wykonalności (oprac.</a:t>
                      </a:r>
                      <a:r>
                        <a:rPr lang="pl-PL" sz="1800" b="0" i="0" u="none" strike="noStrike" cap="none" dirty="0" err="1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dokum</a:t>
                      </a:r>
                      <a:r>
                        <a:rPr lang="pl-PL" sz="18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.,INTERREG)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0" i="0" u="none" strike="noStrike" cap="none" baseline="0" dirty="0">
                          <a:solidFill>
                            <a:schemeClr val="tx1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21.512</a:t>
                      </a:r>
                      <a:r>
                        <a:rPr lang="pl-PL" sz="2000" b="0" i="0" u="none" strike="noStrike" cap="none" dirty="0">
                          <a:solidFill>
                            <a:schemeClr val="tx1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,20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4532">
                <a:tc>
                  <a:txBody>
                    <a:bodyPr/>
                    <a:lstStyle/>
                    <a:p>
                      <a:pPr algn="l" fontAlgn="t"/>
                      <a:r>
                        <a:rPr lang="pl-PL" sz="18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Wynajem sali konferencyjnej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0" i="0" u="none" strike="noStrike" cap="none" baseline="0" dirty="0">
                          <a:solidFill>
                            <a:schemeClr val="tx1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10.937</a:t>
                      </a:r>
                      <a:r>
                        <a:rPr lang="pl-PL" sz="2000" b="0" i="0" u="none" strike="noStrike" cap="none" dirty="0">
                          <a:solidFill>
                            <a:schemeClr val="tx1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,38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4532">
                <a:tc>
                  <a:txBody>
                    <a:bodyPr/>
                    <a:lstStyle/>
                    <a:p>
                      <a:pPr algn="l" fontAlgn="t"/>
                      <a:r>
                        <a:rPr lang="pl-PL" sz="18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Czyste powietrze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0" i="0" u="none" strike="noStrike" cap="none" baseline="0" dirty="0">
                          <a:solidFill>
                            <a:schemeClr val="tx1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66.005</a:t>
                      </a:r>
                      <a:r>
                        <a:rPr lang="pl-PL" sz="2000" b="0" i="0" u="none" strike="noStrike" cap="none" dirty="0">
                          <a:solidFill>
                            <a:schemeClr val="tx1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,33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4532">
                <a:tc>
                  <a:txBody>
                    <a:bodyPr/>
                    <a:lstStyle/>
                    <a:p>
                      <a:pPr algn="l" fontAlgn="t"/>
                      <a:r>
                        <a:rPr lang="pl-PL" sz="18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Obsługa księgowa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0" i="0" u="none" strike="noStrike" cap="none" baseline="0" dirty="0">
                          <a:solidFill>
                            <a:schemeClr val="tx1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3.650</a:t>
                      </a:r>
                      <a:r>
                        <a:rPr lang="pl-PL" sz="2000" b="0" i="0" u="none" strike="noStrike" cap="none" dirty="0">
                          <a:solidFill>
                            <a:schemeClr val="tx1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,40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6666">
                <a:tc>
                  <a:txBody>
                    <a:bodyPr/>
                    <a:lstStyle/>
                    <a:p>
                      <a:pPr algn="l" fontAlgn="t"/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TPPT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0" i="0" u="none" strike="noStrike" cap="none" dirty="0">
                          <a:solidFill>
                            <a:schemeClr val="tx1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1.255</a:t>
                      </a:r>
                      <a:r>
                        <a:rPr lang="pl-PL" sz="2000" b="0" i="0" u="none" strike="noStrike" cap="none" baseline="0" dirty="0">
                          <a:solidFill>
                            <a:schemeClr val="tx1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.761</a:t>
                      </a:r>
                      <a:r>
                        <a:rPr lang="pl-PL" sz="2000" b="0" i="0" u="none" strike="noStrike" cap="none" dirty="0">
                          <a:solidFill>
                            <a:schemeClr val="tx1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,19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44532">
                <a:tc>
                  <a:txBody>
                    <a:bodyPr/>
                    <a:lstStyle/>
                    <a:p>
                      <a:pPr algn="l" fontAlgn="t"/>
                      <a:r>
                        <a:rPr lang="pl-PL" sz="18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Inne (szkolenia, organizacja wydarzeń)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0" i="0" u="none" strike="noStrike" cap="none" dirty="0">
                          <a:solidFill>
                            <a:schemeClr val="tx1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44.227,64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44532">
                <a:tc>
                  <a:txBody>
                    <a:bodyPr/>
                    <a:lstStyle/>
                    <a:p>
                      <a:pPr algn="l" fontAlgn="t"/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Dotacje UE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1.101.035,62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56760">
                <a:tc>
                  <a:txBody>
                    <a:bodyPr/>
                    <a:lstStyle/>
                    <a:p>
                      <a:pPr algn="l" fontAlgn="t"/>
                      <a:r>
                        <a:rPr lang="pl-PL" sz="18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Pozostałe przychody operacyjne (</a:t>
                      </a:r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PFRON, </a:t>
                      </a:r>
                      <a:r>
                        <a:rPr lang="pl-PL" sz="1800" b="1" i="0" u="none" strike="noStrike" cap="none" baseline="0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rozwiązane rezerwy, koszty związane z dochodzeniem roszczeń</a:t>
                      </a:r>
                      <a:r>
                        <a:rPr lang="pl-PL" sz="18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72.497,28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556760">
                <a:tc>
                  <a:txBody>
                    <a:bodyPr/>
                    <a:lstStyle/>
                    <a:p>
                      <a:pPr algn="l" fontAlgn="t"/>
                      <a:r>
                        <a:rPr lang="pl-PL" sz="18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Przychody finansowe (odsetki z obrotu pożyczkami +</a:t>
                      </a:r>
                      <a:r>
                        <a:rPr lang="pl-PL" sz="1800" b="0" i="0" u="none" strike="noStrike" cap="none" baseline="0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 odsetki bankowe od lokat)</a:t>
                      </a:r>
                      <a:endParaRPr lang="pl-PL" sz="1800" b="0" i="0" u="none" strike="noStrike" cap="none" dirty="0">
                        <a:solidFill>
                          <a:srgbClr val="000000"/>
                        </a:solidFill>
                        <a:latin typeface="Barlow Condensed" charset="-18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45.010,18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035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TARR 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004" y="78413"/>
            <a:ext cx="942966" cy="1075948"/>
          </a:xfrm>
          <a:prstGeom prst="rect">
            <a:avLst/>
          </a:prstGeom>
        </p:spPr>
      </p:pic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107504" y="102404"/>
            <a:ext cx="8213749" cy="652400"/>
          </a:xfrm>
        </p:spPr>
        <p:txBody>
          <a:bodyPr/>
          <a:lstStyle/>
          <a:p>
            <a:r>
              <a:rPr lang="pl-PL" dirty="0"/>
              <a:t>Rachunek zysków i strat</a:t>
            </a:r>
          </a:p>
        </p:txBody>
      </p:sp>
      <p:cxnSp>
        <p:nvCxnSpPr>
          <p:cNvPr id="7" name="Google Shape;378;p30"/>
          <p:cNvCxnSpPr/>
          <p:nvPr/>
        </p:nvCxnSpPr>
        <p:spPr>
          <a:xfrm>
            <a:off x="672237" y="692696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Prostokąt 7"/>
          <p:cNvSpPr/>
          <p:nvPr/>
        </p:nvSpPr>
        <p:spPr>
          <a:xfrm>
            <a:off x="251520" y="692696"/>
            <a:ext cx="66779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Barlow Condensed" charset="-18"/>
              </a:rPr>
              <a:t>Struktura przychodów w 2024 r . była następująca: </a:t>
            </a:r>
            <a:endParaRPr lang="pl-PL" sz="2400" dirty="0">
              <a:solidFill>
                <a:schemeClr val="tx1"/>
              </a:solidFill>
              <a:latin typeface="Barlow Condensed" charset="-18"/>
            </a:endParaRPr>
          </a:p>
        </p:txBody>
      </p:sp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xmlns="" id="{6549E123-56F7-4A40-A2F3-941A1E0030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8816629"/>
              </p:ext>
            </p:extLst>
          </p:nvPr>
        </p:nvGraphicFramePr>
        <p:xfrm>
          <a:off x="-799534" y="1345096"/>
          <a:ext cx="9692013" cy="5583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8707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TARR 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34" y="428604"/>
            <a:ext cx="942966" cy="1075948"/>
          </a:xfrm>
          <a:prstGeom prst="rect">
            <a:avLst/>
          </a:prstGeom>
        </p:spPr>
      </p:pic>
      <p:pic>
        <p:nvPicPr>
          <p:cNvPr id="5" name="Obraz 4" descr="logo TARR 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34" y="428604"/>
            <a:ext cx="942966" cy="1075948"/>
          </a:xfrm>
          <a:prstGeom prst="rect">
            <a:avLst/>
          </a:prstGeom>
        </p:spPr>
      </p:pic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611560" y="102404"/>
            <a:ext cx="7716426" cy="652400"/>
          </a:xfrm>
        </p:spPr>
        <p:txBody>
          <a:bodyPr/>
          <a:lstStyle/>
          <a:p>
            <a:r>
              <a:rPr lang="pl-PL" dirty="0"/>
              <a:t>Rachunek zysków i strat</a:t>
            </a:r>
          </a:p>
        </p:txBody>
      </p:sp>
      <p:cxnSp>
        <p:nvCxnSpPr>
          <p:cNvPr id="7" name="Google Shape;378;p30"/>
          <p:cNvCxnSpPr/>
          <p:nvPr/>
        </p:nvCxnSpPr>
        <p:spPr>
          <a:xfrm>
            <a:off x="672237" y="692696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Prostokąt 7"/>
          <p:cNvSpPr/>
          <p:nvPr/>
        </p:nvSpPr>
        <p:spPr>
          <a:xfrm>
            <a:off x="642910" y="692696"/>
            <a:ext cx="628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b="1" dirty="0">
                <a:latin typeface="Barlow Condensed" charset="-18"/>
              </a:rPr>
              <a:t>Struktura kosztów działalności operacyjnej w 2024 r. była następująca: </a:t>
            </a:r>
            <a:endParaRPr lang="pl-PL" sz="1800" dirty="0">
              <a:latin typeface="Barlow Condensed" charset="-18"/>
            </a:endParaRP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457279"/>
              </p:ext>
            </p:extLst>
          </p:nvPr>
        </p:nvGraphicFramePr>
        <p:xfrm>
          <a:off x="107504" y="1196752"/>
          <a:ext cx="7536330" cy="5722542"/>
        </p:xfrm>
        <a:graphic>
          <a:graphicData uri="http://schemas.openxmlformats.org/drawingml/2006/table">
            <a:tbl>
              <a:tblPr firstRow="1" bandRow="1">
                <a:tableStyleId>{BD37D306-718E-44AF-9A17-8962E4460C68}</a:tableStyleId>
              </a:tblPr>
              <a:tblGrid>
                <a:gridCol w="44623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824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16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8753">
                <a:tc>
                  <a:txBody>
                    <a:bodyPr/>
                    <a:lstStyle/>
                    <a:p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Barlow Condensed" charset="-18"/>
                        </a:rPr>
                        <a:t>Rok 2024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dirty="0">
                          <a:latin typeface="Barlow Condensed" charset="-18"/>
                        </a:rPr>
                        <a:t>Wartość ZŁ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Barlow Condensed" charset="-18"/>
                        </a:rPr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r>
                        <a:rPr lang="pl-PL" sz="1800" dirty="0">
                          <a:latin typeface="Barlow Condensed" charset="-18"/>
                        </a:rPr>
                        <a:t>Amortyzacja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l-PL" sz="18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10.244,71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0,36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r>
                        <a:rPr lang="pl-PL" sz="1800" dirty="0">
                          <a:latin typeface="Barlow Condensed" charset="-18"/>
                        </a:rPr>
                        <a:t>Zużycie materiałów i energii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l-PL" sz="18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160.374,59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5,65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r>
                        <a:rPr lang="pl-PL" sz="1800" dirty="0">
                          <a:latin typeface="Barlow Condensed" charset="-18"/>
                        </a:rPr>
                        <a:t>Usługi obce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l-PL" sz="18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1.198.007,18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42,23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algn="r"/>
                      <a:r>
                        <a:rPr lang="pl-PL" sz="1600" b="0" i="1" dirty="0">
                          <a:latin typeface="Barlow Condensed" charset="-18"/>
                        </a:rPr>
                        <a:t>w tym usługi w projektach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l-PL" sz="1600" b="0" i="1" u="none" strike="noStrike" cap="none" dirty="0">
                          <a:solidFill>
                            <a:schemeClr val="tx1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105.265,74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pl-PL" sz="1800" b="1" i="1" u="none" strike="noStrike" cap="none" dirty="0">
                        <a:solidFill>
                          <a:schemeClr val="tx1"/>
                        </a:solidFill>
                        <a:latin typeface="Barlow Condensed" charset="-18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r>
                        <a:rPr lang="pl-PL" sz="1800" b="0" dirty="0">
                          <a:latin typeface="Barlow Condensed" charset="-18"/>
                        </a:rPr>
                        <a:t>Podatki i opłaty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l-PL" sz="18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47.949,57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1,69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r>
                        <a:rPr lang="pl-PL" sz="1800" b="0" dirty="0">
                          <a:latin typeface="Barlow Condensed" charset="-18"/>
                        </a:rPr>
                        <a:t>Wynagrodzenia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l-PL" sz="18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1.161.230,63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40,93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600" b="0" i="1" dirty="0">
                          <a:latin typeface="Barlow Condensed" charset="-18"/>
                        </a:rPr>
                        <a:t>w tym stypendia w projektach</a:t>
                      </a:r>
                      <a:endParaRPr lang="pl-PL" sz="1600" b="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l-PL" sz="1600" b="0" i="1" u="none" strike="noStrike" cap="none" dirty="0">
                          <a:solidFill>
                            <a:schemeClr val="tx1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36.007,63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pl-PL" sz="1800" b="1" i="0" u="none" strike="noStrike" cap="none" dirty="0">
                        <a:solidFill>
                          <a:srgbClr val="000000"/>
                        </a:solidFill>
                        <a:latin typeface="Barlow Condensed" charset="-18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23224301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pl-PL" sz="1800" b="0" dirty="0">
                          <a:latin typeface="Barlow Condensed" charset="-18"/>
                        </a:rPr>
                        <a:t>Ubezpieczenia społeczne i in. świadczenia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l-PL" sz="18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226.767,30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7,99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600" b="0" i="1" dirty="0">
                          <a:latin typeface="Barlow Condensed" charset="-18"/>
                        </a:rPr>
                        <a:t>w tym ub. społ. i in. świadcz. w projektach</a:t>
                      </a:r>
                      <a:endParaRPr lang="pl-PL" sz="1600" b="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l-PL" sz="1600" b="0" i="1" u="none" strike="noStrike" cap="none" dirty="0">
                          <a:solidFill>
                            <a:schemeClr val="tx1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45.008,71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pl-PL" sz="1800" b="1" i="0" u="none" strike="noStrike" cap="none" dirty="0">
                        <a:solidFill>
                          <a:srgbClr val="000000"/>
                        </a:solidFill>
                        <a:latin typeface="Barlow Condensed" charset="-18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41450496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r>
                        <a:rPr lang="pl-PL" sz="1800" b="0" dirty="0">
                          <a:latin typeface="Barlow Condensed" charset="-18"/>
                        </a:rPr>
                        <a:t>Pozostałe koszty rodzajowe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l-PL" sz="18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32.659,09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1,15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algn="r"/>
                      <a:r>
                        <a:rPr lang="pl-PL" sz="1600" b="0" i="1" dirty="0">
                          <a:latin typeface="Barlow Condensed" charset="-18"/>
                        </a:rPr>
                        <a:t>W tym udzielone wsparcie w projektach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l-PL" sz="1600" b="0" i="1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pl-PL" sz="1800" b="1" i="1" u="none" strike="noStrike" cap="none" dirty="0">
                        <a:solidFill>
                          <a:srgbClr val="000000"/>
                        </a:solidFill>
                        <a:latin typeface="Barlow Condensed" charset="-18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r>
                        <a:rPr lang="pl-PL" sz="1800" b="1" dirty="0">
                          <a:latin typeface="Barlow Condensed" charset="-18"/>
                        </a:rPr>
                        <a:t>Koszty działalności operacyjnej </a:t>
                      </a:r>
                      <a:endParaRPr lang="pl-PL" sz="1800" dirty="0">
                        <a:latin typeface="Barlow Condensed" charset="-18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2.837.233,07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l-PL" sz="1800" b="1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100,00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373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TARR 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260648"/>
            <a:ext cx="942966" cy="1075948"/>
          </a:xfrm>
          <a:prstGeom prst="rect">
            <a:avLst/>
          </a:prstGeom>
        </p:spPr>
      </p:pic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611560" y="102404"/>
            <a:ext cx="7716426" cy="652400"/>
          </a:xfrm>
        </p:spPr>
        <p:txBody>
          <a:bodyPr/>
          <a:lstStyle/>
          <a:p>
            <a:r>
              <a:rPr lang="pl-PL" dirty="0"/>
              <a:t>Rachunek zysków i strat</a:t>
            </a:r>
          </a:p>
        </p:txBody>
      </p:sp>
      <p:cxnSp>
        <p:nvCxnSpPr>
          <p:cNvPr id="7" name="Google Shape;378;p30"/>
          <p:cNvCxnSpPr/>
          <p:nvPr/>
        </p:nvCxnSpPr>
        <p:spPr>
          <a:xfrm>
            <a:off x="672237" y="692696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Prostokąt 7"/>
          <p:cNvSpPr/>
          <p:nvPr/>
        </p:nvSpPr>
        <p:spPr>
          <a:xfrm>
            <a:off x="642910" y="692696"/>
            <a:ext cx="628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chemeClr val="tx1"/>
                </a:solidFill>
                <a:latin typeface="Barlow Condensed" charset="-18"/>
              </a:rPr>
              <a:t>Struktura kosztów działalności operacyjnej w 2024 r. była następująca</a:t>
            </a:r>
            <a:r>
              <a:rPr lang="pl-PL" sz="1800" b="1" dirty="0">
                <a:latin typeface="Barlow Condensed" charset="-18"/>
              </a:rPr>
              <a:t>: </a:t>
            </a:r>
            <a:endParaRPr lang="pl-PL" sz="1800" dirty="0">
              <a:latin typeface="Barlow Condensed" charset="-18"/>
            </a:endParaRPr>
          </a:p>
        </p:txBody>
      </p:sp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xmlns="" id="{C9DB2438-7B28-472D-37D8-16E715C5AF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209097"/>
              </p:ext>
            </p:extLst>
          </p:nvPr>
        </p:nvGraphicFramePr>
        <p:xfrm>
          <a:off x="-147955" y="1652320"/>
          <a:ext cx="8575814" cy="5471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5473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TARR 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34" y="428604"/>
            <a:ext cx="942966" cy="1075948"/>
          </a:xfrm>
          <a:prstGeom prst="rect">
            <a:avLst/>
          </a:prstGeom>
        </p:spPr>
      </p:pic>
      <p:pic>
        <p:nvPicPr>
          <p:cNvPr id="5" name="Obraz 4" descr="logo TARR 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34" y="428604"/>
            <a:ext cx="942966" cy="1075948"/>
          </a:xfrm>
          <a:prstGeom prst="rect">
            <a:avLst/>
          </a:prstGeom>
        </p:spPr>
      </p:pic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713226" y="395022"/>
            <a:ext cx="7716426" cy="915014"/>
          </a:xfrm>
        </p:spPr>
        <p:txBody>
          <a:bodyPr/>
          <a:lstStyle/>
          <a:p>
            <a:r>
              <a:rPr lang="pl-PL" dirty="0"/>
              <a:t>Rachunek zysków i strat</a:t>
            </a:r>
            <a:br>
              <a:rPr lang="pl-PL" dirty="0"/>
            </a:br>
            <a:r>
              <a:rPr lang="pl-PL" sz="1800" u="sng" dirty="0">
                <a:latin typeface="Barlow Condensed" charset="-18"/>
                <a:ea typeface="Arial"/>
                <a:cs typeface="Arial"/>
                <a:sym typeface="Arial"/>
              </a:rPr>
              <a:t>Struktura kosztów działalności operacyjnej </a:t>
            </a:r>
            <a:r>
              <a:rPr lang="pl-PL" sz="1800" dirty="0">
                <a:latin typeface="Barlow Condensed" charset="-18"/>
                <a:ea typeface="Arial"/>
                <a:cs typeface="Arial"/>
                <a:sym typeface="Arial"/>
              </a:rPr>
              <a:t>wg. kierunków działania: </a:t>
            </a:r>
            <a:br>
              <a:rPr lang="pl-PL" sz="1800" dirty="0">
                <a:latin typeface="Barlow Condensed" charset="-18"/>
                <a:ea typeface="Arial"/>
                <a:cs typeface="Arial"/>
                <a:sym typeface="Arial"/>
              </a:rPr>
            </a:br>
            <a:endParaRPr lang="pl-PL" dirty="0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178267"/>
              </p:ext>
            </p:extLst>
          </p:nvPr>
        </p:nvGraphicFramePr>
        <p:xfrm>
          <a:off x="713226" y="1700808"/>
          <a:ext cx="7759216" cy="4862564"/>
        </p:xfrm>
        <a:graphic>
          <a:graphicData uri="http://schemas.openxmlformats.org/drawingml/2006/table">
            <a:tbl>
              <a:tblPr/>
              <a:tblGrid>
                <a:gridCol w="4911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77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201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343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pl-PL" sz="2000" b="1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wyszczególnienie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pl-PL" sz="2000" b="1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Dane za rok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343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1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2024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1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2023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5547">
                <a:tc>
                  <a:txBody>
                    <a:bodyPr/>
                    <a:lstStyle/>
                    <a:p>
                      <a:pPr algn="l" fontAlgn="t"/>
                      <a:r>
                        <a:rPr lang="pl-PL" sz="20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I  Koszty ogólnego zarządu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1.740.775,88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1.494.293,90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5547">
                <a:tc>
                  <a:txBody>
                    <a:bodyPr/>
                    <a:lstStyle/>
                    <a:p>
                      <a:pPr algn="l" fontAlgn="t"/>
                      <a:r>
                        <a:rPr lang="pl-PL" sz="20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II  Koszty projektu „</a:t>
                      </a:r>
                      <a:r>
                        <a:rPr lang="pl-PL" sz="2000" b="0" i="1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Kreatywni i efektywni od dziś</a:t>
                      </a:r>
                      <a:r>
                        <a:rPr lang="pl-PL" sz="20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pl-PL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191.844,23</a:t>
                      </a:r>
                      <a:endParaRPr lang="pl-PL" sz="2000" b="0" i="0" u="none" strike="noStrike" cap="none" dirty="0">
                        <a:solidFill>
                          <a:srgbClr val="000000"/>
                        </a:solidFill>
                        <a:latin typeface="Barlow Condensed" charset="-18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pl-PL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0,00</a:t>
                      </a:r>
                      <a:endParaRPr lang="pl-PL" sz="2000" b="0" i="0" u="none" strike="noStrike" cap="none" dirty="0">
                        <a:solidFill>
                          <a:srgbClr val="000000"/>
                        </a:solidFill>
                        <a:latin typeface="Barlow Condensed" charset="-18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5547">
                <a:tc>
                  <a:txBody>
                    <a:bodyPr/>
                    <a:lstStyle/>
                    <a:p>
                      <a:pPr algn="l" fontAlgn="t"/>
                      <a:r>
                        <a:rPr lang="pl-PL" sz="20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III  Koszty projektu „</a:t>
                      </a:r>
                      <a:r>
                        <a:rPr lang="pl-PL" sz="2000" b="0" i="1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Tarnobrzeski Ośrodek Wspierania Ekonomii Społeczne</a:t>
                      </a:r>
                      <a:r>
                        <a:rPr lang="pl-PL" sz="20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j"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904.612,96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5547">
                <a:tc>
                  <a:txBody>
                    <a:bodyPr/>
                    <a:lstStyle/>
                    <a:p>
                      <a:pPr algn="l" fontAlgn="t"/>
                      <a:r>
                        <a:rPr lang="pl-PL" sz="20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IV  Koszty projektu "COS"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pl-PL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0,00</a:t>
                      </a:r>
                      <a:endParaRPr lang="pl-PL" sz="2000" b="0" i="0" u="none" strike="noStrike" cap="none" dirty="0">
                        <a:solidFill>
                          <a:srgbClr val="000000"/>
                        </a:solidFill>
                        <a:latin typeface="Barlow Condensed" charset="-18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1 595 555,35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5547">
                <a:tc>
                  <a:txBody>
                    <a:bodyPr/>
                    <a:lstStyle/>
                    <a:p>
                      <a:pPr algn="l" fontAlgn="t"/>
                      <a:r>
                        <a:rPr lang="pl-PL" sz="20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V  Koszty projektu "Fundusz Pożyczkowy"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3 374,51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5547">
                <a:tc>
                  <a:txBody>
                    <a:bodyPr/>
                    <a:lstStyle/>
                    <a:p>
                      <a:pPr algn="l" fontAlgn="t"/>
                      <a:r>
                        <a:rPr lang="pl-PL" sz="2000" b="0" i="0" u="none" strike="noStrike" cap="none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VI  Koszty projektu POWES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341 576,80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5547">
                <a:tc>
                  <a:txBody>
                    <a:bodyPr/>
                    <a:lstStyle/>
                    <a:p>
                      <a:pPr algn="l" fontAlgn="t"/>
                      <a:r>
                        <a:rPr lang="pl-PL" sz="2000" b="0" i="0" u="none" strike="noStrike" cap="none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VII  Koszty projektu "Własny biznes recepta na sukces"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672 937,01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5547">
                <a:tc>
                  <a:txBody>
                    <a:bodyPr/>
                    <a:lstStyle/>
                    <a:p>
                      <a:pPr algn="l" fontAlgn="t"/>
                      <a:r>
                        <a:rPr lang="pl-PL" sz="2000" b="0" i="0" u="none" strike="noStrike" cap="none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VIII Koszty projektu "Młode Kadry Podkarpacia"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 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 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66868">
                <a:tc>
                  <a:txBody>
                    <a:bodyPr/>
                    <a:lstStyle/>
                    <a:p>
                      <a:pPr algn="l" fontAlgn="t"/>
                      <a:r>
                        <a:rPr lang="pl-PL" sz="2000" b="0" i="0" u="none" strike="noStrike" cap="none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IX  Koszty projektu "Wsparcie przedsiębiorczości na terenie MOF Tarnobrzeg"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13 441,31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30399">
                <a:tc>
                  <a:txBody>
                    <a:bodyPr/>
                    <a:lstStyle/>
                    <a:p>
                      <a:pPr algn="l" fontAlgn="t"/>
                      <a:r>
                        <a:rPr lang="pl-PL" sz="2000" b="0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1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2 837 233,07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2000" b="1" i="0" u="none" strike="noStrike" cap="none" dirty="0">
                          <a:solidFill>
                            <a:srgbClr val="000000"/>
                          </a:solidFill>
                          <a:latin typeface="Barlow Condensed" charset="-18"/>
                          <a:ea typeface="Arial"/>
                          <a:cs typeface="Arial"/>
                          <a:sym typeface="Arial"/>
                        </a:rPr>
                        <a:t>4 121 178,88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632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834" y="428604"/>
            <a:ext cx="942966" cy="1075948"/>
          </a:xfrm>
          <a:prstGeom prst="rect">
            <a:avLst/>
          </a:prstGeom>
        </p:spPr>
      </p:pic>
      <p:pic>
        <p:nvPicPr>
          <p:cNvPr id="5" name="Obraz 4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834" y="428604"/>
            <a:ext cx="942966" cy="1075948"/>
          </a:xfrm>
          <a:prstGeom prst="rect">
            <a:avLst/>
          </a:prstGeom>
        </p:spPr>
      </p:pic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714348" y="428604"/>
            <a:ext cx="7716426" cy="652400"/>
          </a:xfrm>
        </p:spPr>
        <p:txBody>
          <a:bodyPr/>
          <a:lstStyle/>
          <a:p>
            <a:pPr marL="0" indent="0"/>
            <a:r>
              <a:rPr lang="pl-PL" dirty="0"/>
              <a:t>BILANS </a:t>
            </a:r>
            <a:br>
              <a:rPr lang="pl-PL" dirty="0"/>
            </a:br>
            <a:r>
              <a:rPr lang="pl-PL" dirty="0"/>
              <a:t>1.1 Grupa A – Aktywa trwałe</a:t>
            </a:r>
          </a:p>
        </p:txBody>
      </p:sp>
      <p:cxnSp>
        <p:nvCxnSpPr>
          <p:cNvPr id="7" name="Google Shape;378;p30"/>
          <p:cNvCxnSpPr/>
          <p:nvPr/>
        </p:nvCxnSpPr>
        <p:spPr>
          <a:xfrm>
            <a:off x="785786" y="1428736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Symbol zastępczy tekstu 2"/>
          <p:cNvSpPr>
            <a:spLocks noGrp="1"/>
          </p:cNvSpPr>
          <p:nvPr>
            <p:ph type="body" idx="1"/>
          </p:nvPr>
        </p:nvSpPr>
        <p:spPr>
          <a:xfrm>
            <a:off x="785786" y="1474821"/>
            <a:ext cx="7786741" cy="4573355"/>
          </a:xfrm>
        </p:spPr>
        <p:txBody>
          <a:bodyPr/>
          <a:lstStyle/>
          <a:p>
            <a:pPr>
              <a:buNone/>
            </a:pPr>
            <a:r>
              <a:rPr lang="pl-PL" sz="2400" b="1" i="1" dirty="0"/>
              <a:t>AKTYWA TRWAŁE </a:t>
            </a:r>
            <a:r>
              <a:rPr lang="pl-PL" sz="2400" dirty="0"/>
              <a:t>	</a:t>
            </a:r>
          </a:p>
          <a:p>
            <a:pPr>
              <a:buNone/>
            </a:pPr>
            <a:endParaRPr lang="pl-PL" sz="2400" dirty="0"/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588573"/>
              </p:ext>
            </p:extLst>
          </p:nvPr>
        </p:nvGraphicFramePr>
        <p:xfrm>
          <a:off x="714348" y="1974911"/>
          <a:ext cx="7403305" cy="4175978"/>
        </p:xfrm>
        <a:graphic>
          <a:graphicData uri="http://schemas.openxmlformats.org/drawingml/2006/table">
            <a:tbl>
              <a:tblPr firstRow="1" bandRow="1">
                <a:tableStyleId>{BD37D306-718E-44AF-9A17-8962E4460C68}</a:tableStyleId>
              </a:tblPr>
              <a:tblGrid>
                <a:gridCol w="30655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569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924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883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25999">
                <a:tc>
                  <a:txBody>
                    <a:bodyPr/>
                    <a:lstStyle/>
                    <a:p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i="1" dirty="0">
                          <a:latin typeface="Barlow Condensed" charset="-18"/>
                        </a:rPr>
                        <a:t>NA 31-12-2024</a:t>
                      </a:r>
                      <a:endParaRPr lang="pl-PL" sz="14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i="1" dirty="0">
                          <a:latin typeface="Barlow Condensed" charset="-18"/>
                        </a:rPr>
                        <a:t>NA 31-12-2023</a:t>
                      </a:r>
                      <a:endParaRPr lang="pl-PL" sz="14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i="1" dirty="0">
                          <a:latin typeface="Barlow Condensed" charset="-18"/>
                        </a:rPr>
                        <a:t>NA 31-12-2022</a:t>
                      </a:r>
                      <a:endParaRPr lang="pl-PL" sz="1400" dirty="0"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5999">
                <a:tc>
                  <a:txBody>
                    <a:bodyPr/>
                    <a:lstStyle/>
                    <a:p>
                      <a:r>
                        <a:rPr lang="pl-PL" sz="1600" b="1" dirty="0">
                          <a:latin typeface="Barlow Condensed" charset="-18"/>
                        </a:rPr>
                        <a:t>Wartości niematerialne i prawne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>
                          <a:latin typeface="Barlow Condensed" charset="-18"/>
                        </a:rPr>
                        <a:t>18 450,00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>
                          <a:latin typeface="Barlow Condensed" charset="-18"/>
                        </a:rPr>
                        <a:t>0,00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>
                          <a:latin typeface="Barlow Condensed" charset="-18"/>
                        </a:rPr>
                        <a:t>0,00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2285460"/>
                  </a:ext>
                </a:extLst>
              </a:tr>
              <a:tr h="351481">
                <a:tc>
                  <a:txBody>
                    <a:bodyPr/>
                    <a:lstStyle/>
                    <a:p>
                      <a:r>
                        <a:rPr lang="pl-PL" sz="1600" b="1" dirty="0">
                          <a:latin typeface="Barlow Condensed" charset="-18"/>
                        </a:rPr>
                        <a:t>Grunty, w tym prawo </a:t>
                      </a:r>
                      <a:r>
                        <a:rPr lang="pl-PL" sz="1600" b="1" dirty="0" err="1">
                          <a:latin typeface="Barlow Condensed" charset="-18"/>
                        </a:rPr>
                        <a:t>wieczyst</a:t>
                      </a:r>
                      <a:r>
                        <a:rPr lang="pl-PL" sz="1600" b="1" dirty="0">
                          <a:latin typeface="Barlow Condensed" charset="-18"/>
                        </a:rPr>
                        <a:t>. </a:t>
                      </a:r>
                      <a:r>
                        <a:rPr lang="pl-PL" sz="1600" b="1" dirty="0" err="1">
                          <a:latin typeface="Barlow Condensed" charset="-18"/>
                        </a:rPr>
                        <a:t>użytk</a:t>
                      </a:r>
                      <a:r>
                        <a:rPr lang="pl-PL" sz="1600" b="1" dirty="0">
                          <a:latin typeface="Barlow Condensed" charset="-18"/>
                        </a:rPr>
                        <a:t>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>
                          <a:latin typeface="Barlow Condensed" charset="-18"/>
                        </a:rPr>
                        <a:t>50 250,00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>
                          <a:latin typeface="Barlow Condensed" charset="-18"/>
                        </a:rPr>
                        <a:t>50 250,00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>
                          <a:latin typeface="Barlow Condensed" charset="-18"/>
                        </a:rPr>
                        <a:t>50 250,00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8751">
                <a:tc>
                  <a:txBody>
                    <a:bodyPr/>
                    <a:lstStyle/>
                    <a:p>
                      <a:r>
                        <a:rPr lang="pl-PL" sz="1600" b="1" dirty="0">
                          <a:latin typeface="Barlow Condensed" charset="-18"/>
                        </a:rPr>
                        <a:t>Budynki i budowle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>
                          <a:latin typeface="Barlow Condensed" charset="-18"/>
                        </a:rPr>
                        <a:t>221 973,76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>
                          <a:latin typeface="Barlow Condensed" charset="-18"/>
                        </a:rPr>
                        <a:t>186 345,76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>
                          <a:latin typeface="Barlow Condensed" charset="-18"/>
                        </a:rPr>
                        <a:t>195 825,99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5999">
                <a:tc>
                  <a:txBody>
                    <a:bodyPr/>
                    <a:lstStyle/>
                    <a:p>
                      <a:r>
                        <a:rPr lang="pl-PL" sz="1600" dirty="0">
                          <a:latin typeface="Barlow Condensed" charset="-18"/>
                        </a:rPr>
                        <a:t>Urządzenia techniczne i maszyny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dirty="0">
                          <a:latin typeface="Barlow Condensed" charset="-18"/>
                        </a:rPr>
                        <a:t>0,00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dirty="0">
                          <a:latin typeface="Barlow Condensed" charset="-18"/>
                        </a:rPr>
                        <a:t>0,00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dirty="0">
                          <a:latin typeface="Barlow Condensed" charset="-18"/>
                        </a:rPr>
                        <a:t>0,00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5999">
                <a:tc>
                  <a:txBody>
                    <a:bodyPr/>
                    <a:lstStyle/>
                    <a:p>
                      <a:r>
                        <a:rPr lang="pl-PL" sz="1600" dirty="0">
                          <a:latin typeface="Barlow Condensed" charset="-18"/>
                        </a:rPr>
                        <a:t>Środki transportu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dirty="0">
                          <a:latin typeface="Barlow Condensed" charset="-18"/>
                        </a:rPr>
                        <a:t>0,00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dirty="0">
                          <a:latin typeface="Barlow Condensed" charset="-18"/>
                        </a:rPr>
                        <a:t>0,00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dirty="0">
                          <a:latin typeface="Barlow Condensed" charset="-18"/>
                        </a:rPr>
                        <a:t>0,00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5999">
                <a:tc>
                  <a:txBody>
                    <a:bodyPr/>
                    <a:lstStyle/>
                    <a:p>
                      <a:r>
                        <a:rPr lang="pl-PL" sz="1600" dirty="0">
                          <a:latin typeface="Barlow Condensed" charset="-18"/>
                        </a:rPr>
                        <a:t>Inne środki trwałe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dirty="0">
                          <a:latin typeface="Barlow Condensed" charset="-18"/>
                        </a:rPr>
                        <a:t>0,00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dirty="0">
                          <a:latin typeface="Barlow Condensed" charset="-18"/>
                        </a:rPr>
                        <a:t>0,00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dirty="0">
                          <a:latin typeface="Barlow Condensed" charset="-18"/>
                        </a:rPr>
                        <a:t>0,00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5999">
                <a:tc>
                  <a:txBody>
                    <a:bodyPr/>
                    <a:lstStyle/>
                    <a:p>
                      <a:r>
                        <a:rPr lang="pl-PL" sz="1600" dirty="0">
                          <a:latin typeface="Barlow Condensed" charset="-18"/>
                        </a:rPr>
                        <a:t>Środki trwałe w budowie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dirty="0">
                          <a:latin typeface="Barlow Condensed" charset="-18"/>
                        </a:rPr>
                        <a:t>0,00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dirty="0">
                          <a:latin typeface="Barlow Condensed" charset="-18"/>
                        </a:rPr>
                        <a:t>0,00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dirty="0">
                          <a:latin typeface="Barlow Condensed" charset="-18"/>
                        </a:rPr>
                        <a:t>0,00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5999">
                <a:tc>
                  <a:txBody>
                    <a:bodyPr/>
                    <a:lstStyle/>
                    <a:p>
                      <a:r>
                        <a:rPr lang="pl-PL" sz="1600" b="1" dirty="0">
                          <a:latin typeface="Barlow Condensed" charset="-18"/>
                        </a:rPr>
                        <a:t>Razem rzeczowe aktywa trwałe 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>
                          <a:latin typeface="Barlow Condensed" charset="-18"/>
                        </a:rPr>
                        <a:t>272 223,76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>
                          <a:latin typeface="Barlow Condensed" charset="-18"/>
                        </a:rPr>
                        <a:t>236 595,76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>
                          <a:latin typeface="Barlow Condensed" charset="-18"/>
                        </a:rPr>
                        <a:t>246 075,99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4977">
                <a:tc>
                  <a:txBody>
                    <a:bodyPr/>
                    <a:lstStyle/>
                    <a:p>
                      <a:r>
                        <a:rPr lang="pl-PL" sz="1600" b="1" dirty="0">
                          <a:latin typeface="Barlow Condensed" charset="-18"/>
                        </a:rPr>
                        <a:t>Należności </a:t>
                      </a:r>
                      <a:r>
                        <a:rPr lang="pl-PL" sz="1600" b="1" dirty="0" err="1">
                          <a:latin typeface="Barlow Condensed" charset="-18"/>
                        </a:rPr>
                        <a:t>długoterm</a:t>
                      </a:r>
                      <a:r>
                        <a:rPr lang="pl-PL" sz="1600" b="1" dirty="0">
                          <a:latin typeface="Barlow Condensed" charset="-18"/>
                        </a:rPr>
                        <a:t>. z tyt. projektu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>
                          <a:latin typeface="Barlow Condensed" charset="-18"/>
                        </a:rPr>
                        <a:t>17 409 828,70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>
                          <a:latin typeface="Barlow Condensed" charset="-18"/>
                        </a:rPr>
                        <a:t>0,00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>
                          <a:latin typeface="Barlow Condensed" charset="-18"/>
                        </a:rPr>
                        <a:t>0,00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5662503"/>
                  </a:ext>
                </a:extLst>
              </a:tr>
              <a:tr h="299647">
                <a:tc>
                  <a:txBody>
                    <a:bodyPr/>
                    <a:lstStyle/>
                    <a:p>
                      <a:r>
                        <a:rPr lang="pl-PL" sz="1600" b="1" dirty="0">
                          <a:latin typeface="Barlow Condensed" charset="-18"/>
                        </a:rPr>
                        <a:t>Razem aktywa trwałe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>
                          <a:latin typeface="Barlow Condensed" charset="-18"/>
                        </a:rPr>
                        <a:t>17 700 502,46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>
                          <a:latin typeface="Barlow Condensed" charset="-18"/>
                        </a:rPr>
                        <a:t>236 595,76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>
                          <a:latin typeface="Barlow Condensed" charset="-18"/>
                        </a:rPr>
                        <a:t>246 075,99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0010327"/>
                  </a:ext>
                </a:extLst>
              </a:tr>
              <a:tr h="382000">
                <a:tc>
                  <a:txBody>
                    <a:bodyPr/>
                    <a:lstStyle/>
                    <a:p>
                      <a:r>
                        <a:rPr lang="pl-PL" sz="1600" b="1" dirty="0">
                          <a:solidFill>
                            <a:srgbClr val="00B0F0"/>
                          </a:solidFill>
                          <a:latin typeface="Barlow Condensed" charset="-18"/>
                        </a:rPr>
                        <a:t>Udział procentowy w aktywach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>
                          <a:solidFill>
                            <a:srgbClr val="00B0F0"/>
                          </a:solidFill>
                          <a:latin typeface="Barlow Condensed" charset="-18"/>
                        </a:rPr>
                        <a:t>66,74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>
                          <a:solidFill>
                            <a:srgbClr val="00B0F0"/>
                          </a:solidFill>
                          <a:latin typeface="Barlow Condensed" charset="-18"/>
                        </a:rPr>
                        <a:t>17,35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>
                          <a:solidFill>
                            <a:srgbClr val="00B0F0"/>
                          </a:solidFill>
                          <a:latin typeface="Barlow Condensed" charset="-18"/>
                        </a:rPr>
                        <a:t>10,96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2" name="pole tekstowe 1"/>
          <p:cNvSpPr txBox="1"/>
          <p:nvPr/>
        </p:nvSpPr>
        <p:spPr>
          <a:xfrm>
            <a:off x="107504" y="6082777"/>
            <a:ext cx="9196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>
                <a:latin typeface="Barlow Condensed" panose="020B0604020202020204" charset="-18"/>
              </a:rPr>
              <a:t>Wartość budynku TARR S.A. na dzień 11.01.2024 r. </a:t>
            </a:r>
            <a:r>
              <a:rPr lang="pl-PL" sz="2000" dirty="0" err="1">
                <a:latin typeface="Barlow Condensed" panose="020B0604020202020204" charset="-18"/>
              </a:rPr>
              <a:t>zg</a:t>
            </a:r>
            <a:r>
              <a:rPr lang="pl-PL" sz="2000" dirty="0">
                <a:latin typeface="Barlow Condensed" panose="020B0604020202020204" charset="-18"/>
              </a:rPr>
              <a:t>. z operatem szacunkowym wynosi </a:t>
            </a:r>
            <a:r>
              <a:rPr lang="pl-PL" sz="2000" b="1" dirty="0">
                <a:latin typeface="Barlow Condensed" panose="020B0604020202020204" charset="-18"/>
              </a:rPr>
              <a:t>3.627.000,00 zł </a:t>
            </a:r>
          </a:p>
        </p:txBody>
      </p:sp>
    </p:spTree>
    <p:extLst>
      <p:ext uri="{BB962C8B-B14F-4D97-AF65-F5344CB8AC3E}">
        <p14:creationId xmlns:p14="http://schemas.microsoft.com/office/powerpoint/2010/main" val="143138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834" y="428604"/>
            <a:ext cx="942966" cy="1075948"/>
          </a:xfrm>
          <a:prstGeom prst="rect">
            <a:avLst/>
          </a:prstGeom>
        </p:spPr>
      </p:pic>
      <p:pic>
        <p:nvPicPr>
          <p:cNvPr id="5" name="Obraz 4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834" y="428604"/>
            <a:ext cx="942966" cy="1075948"/>
          </a:xfrm>
          <a:prstGeom prst="rect">
            <a:avLst/>
          </a:prstGeom>
        </p:spPr>
      </p:pic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714348" y="428604"/>
            <a:ext cx="7716426" cy="652400"/>
          </a:xfrm>
        </p:spPr>
        <p:txBody>
          <a:bodyPr/>
          <a:lstStyle/>
          <a:p>
            <a:pPr marL="0" indent="0"/>
            <a:r>
              <a:rPr lang="pl-PL" dirty="0"/>
              <a:t>BILANS </a:t>
            </a:r>
            <a:br>
              <a:rPr lang="pl-PL" dirty="0"/>
            </a:br>
            <a:r>
              <a:rPr lang="pl-PL" dirty="0"/>
              <a:t>1.1 Grupa A – Aktywa obrotowe </a:t>
            </a:r>
            <a:br>
              <a:rPr lang="pl-PL" dirty="0"/>
            </a:br>
            <a:endParaRPr lang="pl-PL" dirty="0"/>
          </a:p>
        </p:txBody>
      </p:sp>
      <p:cxnSp>
        <p:nvCxnSpPr>
          <p:cNvPr id="7" name="Google Shape;378;p30"/>
          <p:cNvCxnSpPr/>
          <p:nvPr/>
        </p:nvCxnSpPr>
        <p:spPr>
          <a:xfrm>
            <a:off x="785786" y="1428736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Symbol zastępczy tekstu 2"/>
          <p:cNvSpPr>
            <a:spLocks noGrp="1"/>
          </p:cNvSpPr>
          <p:nvPr>
            <p:ph type="body" idx="1"/>
          </p:nvPr>
        </p:nvSpPr>
        <p:spPr>
          <a:xfrm>
            <a:off x="785786" y="1340768"/>
            <a:ext cx="7786741" cy="4804199"/>
          </a:xfrm>
        </p:spPr>
        <p:txBody>
          <a:bodyPr/>
          <a:lstStyle/>
          <a:p>
            <a:pPr>
              <a:buNone/>
            </a:pPr>
            <a:endParaRPr lang="pl-PL" sz="2000" dirty="0"/>
          </a:p>
          <a:p>
            <a:pPr>
              <a:buNone/>
            </a:pPr>
            <a:endParaRPr lang="pl-PL" sz="2000" dirty="0"/>
          </a:p>
        </p:txBody>
      </p:sp>
      <p:sp>
        <p:nvSpPr>
          <p:cNvPr id="8" name="Prostokąt 7"/>
          <p:cNvSpPr/>
          <p:nvPr/>
        </p:nvSpPr>
        <p:spPr>
          <a:xfrm>
            <a:off x="857224" y="4293096"/>
            <a:ext cx="757242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endParaRPr lang="pl-PL" b="1" dirty="0">
              <a:solidFill>
                <a:schemeClr val="tx1"/>
              </a:solidFill>
              <a:latin typeface="Barlow Condensed" charset="-18"/>
            </a:endParaRPr>
          </a:p>
          <a:p>
            <a:pPr marL="0" indent="0" algn="just">
              <a:buNone/>
            </a:pPr>
            <a:r>
              <a:rPr lang="pl-PL" sz="2000" b="1" dirty="0">
                <a:solidFill>
                  <a:schemeClr val="tx1"/>
                </a:solidFill>
                <a:latin typeface="Barlow Condensed" charset="-18"/>
              </a:rPr>
              <a:t>Inne należności </a:t>
            </a:r>
            <a:r>
              <a:rPr lang="pl-PL" sz="2000" dirty="0">
                <a:solidFill>
                  <a:schemeClr val="tx1"/>
                </a:solidFill>
                <a:latin typeface="Barlow Condensed" charset="-18"/>
              </a:rPr>
              <a:t>wykazane w bilansie w kwocie </a:t>
            </a:r>
            <a:r>
              <a:rPr lang="pl-PL" sz="2000" b="1" dirty="0">
                <a:solidFill>
                  <a:schemeClr val="tx1"/>
                </a:solidFill>
                <a:latin typeface="Barlow Condensed" charset="-18"/>
              </a:rPr>
              <a:t>5 680 118,18 zł </a:t>
            </a:r>
            <a:r>
              <a:rPr lang="pl-PL" sz="2000" dirty="0">
                <a:solidFill>
                  <a:schemeClr val="tx1"/>
                </a:solidFill>
                <a:latin typeface="Barlow Condensed" charset="-18"/>
              </a:rPr>
              <a:t>dotyczą : </a:t>
            </a:r>
          </a:p>
          <a:p>
            <a:pPr marL="182563" indent="-182563" algn="just"/>
            <a:r>
              <a:rPr lang="pl-PL" sz="2000" dirty="0">
                <a:solidFill>
                  <a:schemeClr val="tx1"/>
                </a:solidFill>
                <a:latin typeface="Barlow Condensed" charset="-18"/>
              </a:rPr>
              <a:t>- należności z tytułu </a:t>
            </a:r>
            <a:r>
              <a:rPr lang="pl-PL" sz="2000" b="1" dirty="0">
                <a:solidFill>
                  <a:schemeClr val="tx1"/>
                </a:solidFill>
                <a:latin typeface="Barlow Condensed" charset="-18"/>
              </a:rPr>
              <a:t>udzielonych pożyczek </a:t>
            </a:r>
            <a:r>
              <a:rPr lang="pl-PL" sz="2000" dirty="0">
                <a:solidFill>
                  <a:schemeClr val="tx1"/>
                </a:solidFill>
                <a:latin typeface="Barlow Condensed" charset="-18"/>
              </a:rPr>
              <a:t>w ramach realizowanych projektów – </a:t>
            </a:r>
            <a:r>
              <a:rPr lang="pl-PL" sz="2000" b="1" dirty="0">
                <a:solidFill>
                  <a:schemeClr val="tx1"/>
                </a:solidFill>
                <a:latin typeface="Barlow Condensed" charset="-18"/>
              </a:rPr>
              <a:t>103.879,53 zł</a:t>
            </a:r>
            <a:r>
              <a:rPr lang="pl-PL" sz="2000" dirty="0">
                <a:solidFill>
                  <a:schemeClr val="tx1"/>
                </a:solidFill>
                <a:latin typeface="Barlow Condensed" charset="-18"/>
              </a:rPr>
              <a:t>,</a:t>
            </a:r>
          </a:p>
          <a:p>
            <a:pPr algn="just"/>
            <a:r>
              <a:rPr lang="pl-PL" sz="2000" dirty="0">
                <a:solidFill>
                  <a:schemeClr val="tx1"/>
                </a:solidFill>
                <a:latin typeface="Barlow Condensed" charset="-18"/>
              </a:rPr>
              <a:t>- należności z tytułu umów o dotacje – </a:t>
            </a:r>
            <a:r>
              <a:rPr lang="pl-PL" sz="2000" b="1" dirty="0">
                <a:solidFill>
                  <a:schemeClr val="tx1"/>
                </a:solidFill>
                <a:latin typeface="Barlow Condensed" charset="-18"/>
              </a:rPr>
              <a:t>5.576.238,65 zł</a:t>
            </a:r>
            <a:r>
              <a:rPr lang="pl-PL" sz="2000" dirty="0">
                <a:solidFill>
                  <a:schemeClr val="tx1"/>
                </a:solidFill>
                <a:latin typeface="Barlow Condensed" charset="-18"/>
              </a:rPr>
              <a:t>,</a:t>
            </a:r>
          </a:p>
          <a:p>
            <a:pPr algn="just"/>
            <a:r>
              <a:rPr lang="pl-PL" sz="2000" dirty="0">
                <a:solidFill>
                  <a:schemeClr val="tx1"/>
                </a:solidFill>
                <a:latin typeface="Barlow Condensed" charset="-18"/>
              </a:rPr>
              <a:t>- pozostałych rozrachunków wynikających z ewidencji księgowej – </a:t>
            </a:r>
            <a:r>
              <a:rPr lang="pl-PL" sz="2000" b="1" dirty="0">
                <a:solidFill>
                  <a:schemeClr val="tx1"/>
                </a:solidFill>
                <a:latin typeface="Barlow Condensed" charset="-18"/>
              </a:rPr>
              <a:t>0,00 zł</a:t>
            </a:r>
            <a:r>
              <a:rPr lang="pl-PL" sz="2000" dirty="0">
                <a:solidFill>
                  <a:schemeClr val="tx1"/>
                </a:solidFill>
                <a:latin typeface="Barlow Condensed" charset="-18"/>
              </a:rPr>
              <a:t>.</a:t>
            </a: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558771"/>
              </p:ext>
            </p:extLst>
          </p:nvPr>
        </p:nvGraphicFramePr>
        <p:xfrm>
          <a:off x="857224" y="1772816"/>
          <a:ext cx="7643866" cy="2592000"/>
        </p:xfrm>
        <a:graphic>
          <a:graphicData uri="http://schemas.openxmlformats.org/drawingml/2006/table">
            <a:tbl>
              <a:tblPr firstRow="1" bandRow="1">
                <a:tableStyleId>{BD37D306-718E-44AF-9A17-8962E4460C68}</a:tableStyleId>
              </a:tblPr>
              <a:tblGrid>
                <a:gridCol w="32827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650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559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pl-PL" sz="1400" b="1" i="0" u="none" strike="noStrike" cap="none" dirty="0">
                        <a:solidFill>
                          <a:srgbClr val="000000"/>
                        </a:solidFill>
                        <a:latin typeface="Barlow Condensed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i="1" dirty="0">
                          <a:latin typeface="Barlow Condensed" charset="-18"/>
                        </a:rPr>
                        <a:t>NA 31-12-2024R.</a:t>
                      </a:r>
                      <a:endParaRPr lang="pl-PL" sz="14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i="1" dirty="0">
                          <a:latin typeface="Barlow Condensed" charset="-18"/>
                        </a:rPr>
                        <a:t>NA 31-12-2023R.</a:t>
                      </a:r>
                      <a:endParaRPr lang="pl-PL" sz="14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i="1" dirty="0">
                          <a:latin typeface="Barlow Condensed" charset="-18"/>
                        </a:rPr>
                        <a:t>NA 31-12-2022R.</a:t>
                      </a:r>
                      <a:endParaRPr lang="pl-PL" sz="1400" dirty="0"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9089879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400" b="1" i="0" u="none" strike="noStrike" cap="none" dirty="0">
                          <a:solidFill>
                            <a:srgbClr val="000000"/>
                          </a:solidFill>
                          <a:latin typeface="Barlow Condensed"/>
                          <a:sym typeface="Arial"/>
                        </a:rPr>
                        <a:t>1.2.1 Zapasy (zaliczki)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Barlow Condensed" charset="-18"/>
                        </a:rPr>
                        <a:t>202,30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l-PL" sz="14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l-PL" sz="1400" dirty="0"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673134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400" b="1" i="0" u="none" strike="noStrike" cap="none" dirty="0">
                          <a:solidFill>
                            <a:srgbClr val="000000"/>
                          </a:solidFill>
                          <a:latin typeface="Barlow Condensed"/>
                          <a:ea typeface="Barlow Condensed"/>
                          <a:cs typeface="Barlow Condensed"/>
                          <a:sym typeface="Barlow Condensed"/>
                        </a:rPr>
                        <a:t>1.2.2 Należności krótkoterminowe</a:t>
                      </a:r>
                      <a:endParaRPr lang="pl-PL" sz="1400" b="1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l-PL" sz="14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l-PL" sz="14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l-PL" sz="1400" dirty="0"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Barlow Condensed" charset="-18"/>
                        </a:rPr>
                        <a:t>- należności z tytułu dostaw i usług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Barlow Condensed" charset="-18"/>
                        </a:rPr>
                        <a:t>147.076,13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Barlow Condensed" charset="-18"/>
                        </a:rPr>
                        <a:t>50.070,63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Barlow Condensed" charset="-18"/>
                        </a:rPr>
                        <a:t>43.428,57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Barlow Condensed" charset="-18"/>
                        </a:rPr>
                        <a:t>- należności z tytułu podatków i dotacji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Barlow Condensed" charset="-18"/>
                        </a:rPr>
                        <a:t>6.332,14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Barlow Condensed" charset="-18"/>
                        </a:rPr>
                        <a:t>9.032,01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Barlow Condensed" charset="-18"/>
                        </a:rPr>
                        <a:t>13.520,07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Barlow Condensed" charset="-18"/>
                        </a:rPr>
                        <a:t>- inne należności 	</a:t>
                      </a:r>
                      <a:endParaRPr lang="pl-PL" sz="14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solidFill>
                            <a:schemeClr val="tx1"/>
                          </a:solidFill>
                          <a:latin typeface="Barlow Condensed" charset="-18"/>
                        </a:rPr>
                        <a:t>5.680.118,18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Barlow Condensed" charset="-18"/>
                        </a:rPr>
                        <a:t>98.343,47</a:t>
                      </a:r>
                      <a:endParaRPr lang="pl-PL" sz="14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Barlow Condensed" charset="-18"/>
                        </a:rPr>
                        <a:t>236.350,16</a:t>
                      </a:r>
                      <a:endParaRPr lang="pl-PL" sz="14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Barlow Condensed" charset="-18"/>
                        </a:rPr>
                        <a:t>Razem należności krótkoterminowe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Barlow Condensed" charset="-18"/>
                        </a:rPr>
                        <a:t>5.833.526,45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latin typeface="Barlow Condensed" charset="-18"/>
                        </a:rPr>
                        <a:t>157.446,11</a:t>
                      </a:r>
                      <a:endParaRPr lang="pl-PL" sz="14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latin typeface="Barlow Condensed" charset="-18"/>
                        </a:rPr>
                        <a:t>293.298,80</a:t>
                      </a:r>
                      <a:endParaRPr lang="pl-PL" sz="14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400" b="1" dirty="0">
                          <a:solidFill>
                            <a:srgbClr val="00B0F0"/>
                          </a:solidFill>
                          <a:latin typeface="Barlow Condensed" charset="-18"/>
                        </a:rPr>
                        <a:t>Udział procentowy w aktywach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solidFill>
                            <a:srgbClr val="00B0F0"/>
                          </a:solidFill>
                          <a:latin typeface="Barlow Condensed" charset="-18"/>
                        </a:rPr>
                        <a:t>22,00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solidFill>
                            <a:srgbClr val="00B0F0"/>
                          </a:solidFill>
                          <a:latin typeface="Barlow Condensed" charset="-18"/>
                        </a:rPr>
                        <a:t> 11,54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solidFill>
                            <a:srgbClr val="00B0F0"/>
                          </a:solidFill>
                          <a:latin typeface="Barlow Condensed" charset="-18"/>
                        </a:rPr>
                        <a:t> 13,06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613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834" y="428604"/>
            <a:ext cx="942966" cy="1075948"/>
          </a:xfrm>
          <a:prstGeom prst="rect">
            <a:avLst/>
          </a:prstGeom>
        </p:spPr>
      </p:pic>
      <p:pic>
        <p:nvPicPr>
          <p:cNvPr id="5" name="Obraz 4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834" y="428604"/>
            <a:ext cx="942966" cy="1075948"/>
          </a:xfrm>
          <a:prstGeom prst="rect">
            <a:avLst/>
          </a:prstGeom>
        </p:spPr>
      </p:pic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714348" y="428604"/>
            <a:ext cx="7716426" cy="652400"/>
          </a:xfrm>
        </p:spPr>
        <p:txBody>
          <a:bodyPr/>
          <a:lstStyle/>
          <a:p>
            <a:pPr marL="0" indent="0"/>
            <a:r>
              <a:rPr lang="pl-PL" dirty="0"/>
              <a:t>BILANS </a:t>
            </a:r>
            <a:br>
              <a:rPr lang="pl-PL" dirty="0"/>
            </a:br>
            <a:r>
              <a:rPr lang="pl-PL" dirty="0"/>
              <a:t>1.1 Grupa A – Aktywa obrotowe </a:t>
            </a:r>
            <a:br>
              <a:rPr lang="pl-PL" dirty="0"/>
            </a:br>
            <a:endParaRPr lang="pl-PL" dirty="0"/>
          </a:p>
        </p:txBody>
      </p:sp>
      <p:cxnSp>
        <p:nvCxnSpPr>
          <p:cNvPr id="7" name="Google Shape;378;p30"/>
          <p:cNvCxnSpPr/>
          <p:nvPr/>
        </p:nvCxnSpPr>
        <p:spPr>
          <a:xfrm>
            <a:off x="785786" y="1428736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Symbol zastępczy tekstu 2"/>
          <p:cNvSpPr>
            <a:spLocks noGrp="1"/>
          </p:cNvSpPr>
          <p:nvPr>
            <p:ph type="body" idx="1"/>
          </p:nvPr>
        </p:nvSpPr>
        <p:spPr>
          <a:xfrm>
            <a:off x="800059" y="1701705"/>
            <a:ext cx="7786741" cy="4573355"/>
          </a:xfrm>
        </p:spPr>
        <p:txBody>
          <a:bodyPr/>
          <a:lstStyle/>
          <a:p>
            <a:pPr>
              <a:buNone/>
            </a:pPr>
            <a:r>
              <a:rPr lang="pl-PL" sz="2000" b="1" dirty="0"/>
              <a:t>1.2.3. Inwestycje krótkoterminowe.</a:t>
            </a:r>
            <a:endParaRPr lang="pl-PL" sz="2000" dirty="0"/>
          </a:p>
        </p:txBody>
      </p:sp>
      <p:sp>
        <p:nvSpPr>
          <p:cNvPr id="8" name="Prostokąt 7"/>
          <p:cNvSpPr/>
          <p:nvPr/>
        </p:nvSpPr>
        <p:spPr>
          <a:xfrm>
            <a:off x="843286" y="5157192"/>
            <a:ext cx="757242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>
                <a:latin typeface="Barlow Condensed" charset="-18"/>
              </a:rPr>
              <a:t>W środkach pieniężnych posiadanych przez TARR – </a:t>
            </a:r>
            <a:r>
              <a:rPr lang="pl-PL" sz="2000" b="1" dirty="0">
                <a:latin typeface="Barlow Condensed" charset="-18"/>
              </a:rPr>
              <a:t>środki pieniężne o ograniczonej możliwości dysponowania</a:t>
            </a:r>
            <a:r>
              <a:rPr lang="pl-PL" sz="2000" dirty="0">
                <a:latin typeface="Barlow Condensed" charset="-18"/>
              </a:rPr>
              <a:t>, </a:t>
            </a:r>
            <a:r>
              <a:rPr lang="pl-PL" sz="2000" b="1" dirty="0">
                <a:solidFill>
                  <a:schemeClr val="tx1"/>
                </a:solidFill>
                <a:latin typeface="Barlow Condensed" charset="-18"/>
              </a:rPr>
              <a:t>przeznaczone na realizację projektów, TPP-T</a:t>
            </a:r>
            <a:r>
              <a:rPr lang="pl-PL" sz="2000" dirty="0">
                <a:solidFill>
                  <a:schemeClr val="tx1"/>
                </a:solidFill>
                <a:latin typeface="Barlow Condensed" charset="-18"/>
              </a:rPr>
              <a:t>: 31.12.2024 kwota </a:t>
            </a:r>
            <a:r>
              <a:rPr lang="pl-PL" sz="2000" b="1" dirty="0">
                <a:solidFill>
                  <a:schemeClr val="tx1"/>
                </a:solidFill>
                <a:latin typeface="Barlow Condensed" charset="-18"/>
              </a:rPr>
              <a:t>2.042.867,07 z</a:t>
            </a:r>
            <a:r>
              <a:rPr lang="pl-PL" sz="2000" b="1" dirty="0">
                <a:latin typeface="Barlow Condensed" charset="-18"/>
              </a:rPr>
              <a:t>ł.</a:t>
            </a:r>
            <a:endParaRPr lang="pl-PL" sz="2000" b="1" dirty="0">
              <a:solidFill>
                <a:srgbClr val="FFFF00"/>
              </a:solidFill>
              <a:latin typeface="Barlow Condensed" charset="-18"/>
            </a:endParaRPr>
          </a:p>
          <a:p>
            <a:r>
              <a:rPr lang="pl-PL" sz="1600" dirty="0">
                <a:solidFill>
                  <a:srgbClr val="FFFF00"/>
                </a:solidFill>
              </a:rPr>
              <a:t>	</a:t>
            </a: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817222"/>
              </p:ext>
            </p:extLst>
          </p:nvPr>
        </p:nvGraphicFramePr>
        <p:xfrm>
          <a:off x="827585" y="2060849"/>
          <a:ext cx="7673506" cy="2977868"/>
        </p:xfrm>
        <a:graphic>
          <a:graphicData uri="http://schemas.openxmlformats.org/drawingml/2006/table">
            <a:tbl>
              <a:tblPr firstRow="1" bandRow="1">
                <a:tableStyleId>{BD37D306-718E-44AF-9A17-8962E4460C68}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88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121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83308">
                <a:tc>
                  <a:txBody>
                    <a:bodyPr/>
                    <a:lstStyle/>
                    <a:p>
                      <a:endParaRPr lang="pl-PL" sz="20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2000" b="1" i="1" dirty="0">
                          <a:latin typeface="Barlow Condensed" charset="-18"/>
                        </a:rPr>
                        <a:t>NA 31-12-2024R.</a:t>
                      </a:r>
                      <a:endParaRPr lang="pl-PL" sz="20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2000" b="1" i="1" dirty="0">
                          <a:latin typeface="Barlow Condensed" charset="-18"/>
                        </a:rPr>
                        <a:t>NA 31-12-2023R.</a:t>
                      </a:r>
                      <a:endParaRPr lang="pl-PL" sz="20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2000" b="1" i="1" dirty="0">
                          <a:latin typeface="Barlow Condensed" charset="-18"/>
                        </a:rPr>
                        <a:t>NA 31-12-2022R.</a:t>
                      </a:r>
                      <a:endParaRPr lang="pl-PL" sz="2000" dirty="0"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8880">
                <a:tc>
                  <a:txBody>
                    <a:bodyPr/>
                    <a:lstStyle/>
                    <a:p>
                      <a:r>
                        <a:rPr lang="pl-PL" sz="2000" dirty="0">
                          <a:latin typeface="Barlow Condensed" charset="-18"/>
                        </a:rPr>
                        <a:t>Środki pieniężne na rachunkach bankowych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2000" dirty="0">
                          <a:solidFill>
                            <a:schemeClr val="tx1"/>
                          </a:solidFill>
                          <a:latin typeface="Barlow Condensed" charset="-18"/>
                        </a:rPr>
                        <a:t>2.838.877,91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2000" dirty="0">
                          <a:solidFill>
                            <a:schemeClr val="tx1"/>
                          </a:solidFill>
                          <a:latin typeface="Barlow Condensed" charset="-18"/>
                        </a:rPr>
                        <a:t>967.982,48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2000" dirty="0">
                          <a:solidFill>
                            <a:schemeClr val="tx1"/>
                          </a:solidFill>
                          <a:latin typeface="Barlow Condensed" charset="-18"/>
                        </a:rPr>
                        <a:t>1.100 438,50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8880">
                <a:tc>
                  <a:txBody>
                    <a:bodyPr/>
                    <a:lstStyle/>
                    <a:p>
                      <a:r>
                        <a:rPr lang="pl-PL" sz="2000" dirty="0">
                          <a:latin typeface="Barlow Condensed" charset="-18"/>
                        </a:rPr>
                        <a:t>Środki pieniężne w kasie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2000" dirty="0">
                          <a:solidFill>
                            <a:schemeClr val="tx1"/>
                          </a:solidFill>
                          <a:latin typeface="Barlow Condensed" charset="-18"/>
                        </a:rPr>
                        <a:t>2.365,39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2000" dirty="0">
                          <a:solidFill>
                            <a:schemeClr val="tx1"/>
                          </a:solidFill>
                          <a:latin typeface="Barlow Condensed" charset="-18"/>
                        </a:rPr>
                        <a:t>1.996,90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2000" dirty="0">
                          <a:solidFill>
                            <a:schemeClr val="tx1"/>
                          </a:solidFill>
                          <a:latin typeface="Barlow Condensed" charset="-18"/>
                        </a:rPr>
                        <a:t>5.715,03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8880">
                <a:tc>
                  <a:txBody>
                    <a:bodyPr/>
                    <a:lstStyle/>
                    <a:p>
                      <a:r>
                        <a:rPr lang="pl-PL" sz="2000" b="1" dirty="0">
                          <a:latin typeface="Barlow Condensed" charset="-18"/>
                        </a:rPr>
                        <a:t>Razem inwestycje krótkoterminowe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solidFill>
                            <a:schemeClr val="tx1"/>
                          </a:solidFill>
                          <a:latin typeface="Barlow Condensed" charset="-18"/>
                        </a:rPr>
                        <a:t>2.841.243,30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solidFill>
                            <a:schemeClr val="tx1"/>
                          </a:solidFill>
                          <a:latin typeface="Barlow Condensed" charset="-18"/>
                        </a:rPr>
                        <a:t>969.979,38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solidFill>
                            <a:schemeClr val="tx1"/>
                          </a:solidFill>
                          <a:latin typeface="Barlow Condensed" charset="-18"/>
                        </a:rPr>
                        <a:t>1.106.153,53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2902">
                <a:tc>
                  <a:txBody>
                    <a:bodyPr/>
                    <a:lstStyle/>
                    <a:p>
                      <a:r>
                        <a:rPr lang="pl-PL" sz="2000" b="1" dirty="0">
                          <a:solidFill>
                            <a:srgbClr val="00B0F0"/>
                          </a:solidFill>
                          <a:latin typeface="Barlow Condensed" charset="-18"/>
                        </a:rPr>
                        <a:t>Udział procentowy w aktywach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solidFill>
                            <a:srgbClr val="00B0F0"/>
                          </a:solidFill>
                          <a:latin typeface="Barlow Condensed" charset="-18"/>
                        </a:rPr>
                        <a:t>10,71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solidFill>
                            <a:srgbClr val="00B0F0"/>
                          </a:solidFill>
                          <a:latin typeface="Barlow Condensed" charset="-18"/>
                        </a:rPr>
                        <a:t>71,11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solidFill>
                            <a:srgbClr val="00B0F0"/>
                          </a:solidFill>
                          <a:latin typeface="Barlow Condensed" charset="-18"/>
                        </a:rPr>
                        <a:t>49,25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58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TARR 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34" y="428604"/>
            <a:ext cx="942966" cy="1075948"/>
          </a:xfrm>
          <a:prstGeom prst="rect">
            <a:avLst/>
          </a:prstGeom>
        </p:spPr>
      </p:pic>
      <p:pic>
        <p:nvPicPr>
          <p:cNvPr id="5" name="Obraz 4" descr="logo TARR 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34" y="428604"/>
            <a:ext cx="942966" cy="1075948"/>
          </a:xfrm>
          <a:prstGeom prst="rect">
            <a:avLst/>
          </a:prstGeom>
        </p:spPr>
      </p:pic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714348" y="428604"/>
            <a:ext cx="7716426" cy="652400"/>
          </a:xfrm>
        </p:spPr>
        <p:txBody>
          <a:bodyPr/>
          <a:lstStyle/>
          <a:p>
            <a:pPr marL="0" indent="0"/>
            <a:r>
              <a:rPr lang="pl-PL" dirty="0"/>
              <a:t>BILANS </a:t>
            </a:r>
            <a:br>
              <a:rPr lang="pl-PL" dirty="0"/>
            </a:br>
            <a:r>
              <a:rPr lang="pl-PL" dirty="0"/>
              <a:t>1.1 Grupa A – Aktywa obrotowe </a:t>
            </a:r>
            <a:br>
              <a:rPr lang="pl-PL" dirty="0"/>
            </a:br>
            <a:endParaRPr lang="pl-PL" dirty="0"/>
          </a:p>
        </p:txBody>
      </p:sp>
      <p:cxnSp>
        <p:nvCxnSpPr>
          <p:cNvPr id="7" name="Google Shape;378;p30"/>
          <p:cNvCxnSpPr/>
          <p:nvPr/>
        </p:nvCxnSpPr>
        <p:spPr>
          <a:xfrm>
            <a:off x="785786" y="1428736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Symbol zastępczy tekstu 2"/>
          <p:cNvSpPr>
            <a:spLocks noGrp="1"/>
          </p:cNvSpPr>
          <p:nvPr>
            <p:ph type="body" idx="1"/>
          </p:nvPr>
        </p:nvSpPr>
        <p:spPr>
          <a:xfrm>
            <a:off x="785786" y="1571612"/>
            <a:ext cx="7786741" cy="4573355"/>
          </a:xfrm>
        </p:spPr>
        <p:txBody>
          <a:bodyPr/>
          <a:lstStyle/>
          <a:p>
            <a:pPr>
              <a:buNone/>
            </a:pPr>
            <a:r>
              <a:rPr lang="pl-PL" sz="2000" dirty="0"/>
              <a:t>1.2.4. </a:t>
            </a:r>
            <a:r>
              <a:rPr lang="pl-PL" sz="2000" b="1" dirty="0"/>
              <a:t>Krótkoterminowe rozliczenia międzyokresowe. </a:t>
            </a:r>
          </a:p>
          <a:p>
            <a:pPr>
              <a:buNone/>
            </a:pPr>
            <a:endParaRPr lang="pl-PL" sz="2000" dirty="0"/>
          </a:p>
        </p:txBody>
      </p:sp>
      <p:sp>
        <p:nvSpPr>
          <p:cNvPr id="8" name="Prostokąt 7"/>
          <p:cNvSpPr/>
          <p:nvPr/>
        </p:nvSpPr>
        <p:spPr>
          <a:xfrm>
            <a:off x="868120" y="4474567"/>
            <a:ext cx="76438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latin typeface="Barlow Condensed" charset="-18"/>
              </a:rPr>
              <a:t>Aktywa Spółki </a:t>
            </a:r>
          </a:p>
          <a:p>
            <a:r>
              <a:rPr lang="pl-PL" sz="3200" dirty="0">
                <a:latin typeface="Barlow Condensed" charset="-18"/>
              </a:rPr>
              <a:t>na dzień 31-12-2024 r. stanowią sumę </a:t>
            </a:r>
            <a:r>
              <a:rPr lang="pl-PL" sz="3200" b="1" dirty="0">
                <a:latin typeface="Barlow Condensed" charset="-18"/>
              </a:rPr>
              <a:t> 26.521.893,14  </a:t>
            </a:r>
          </a:p>
          <a:p>
            <a:pPr marL="0" indent="0">
              <a:buNone/>
            </a:pPr>
            <a:r>
              <a:rPr lang="pl-PL" sz="3200" dirty="0">
                <a:solidFill>
                  <a:srgbClr val="FFFF00"/>
                </a:solidFill>
              </a:rPr>
              <a:t>	</a:t>
            </a: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805427"/>
              </p:ext>
            </p:extLst>
          </p:nvPr>
        </p:nvGraphicFramePr>
        <p:xfrm>
          <a:off x="857224" y="2285992"/>
          <a:ext cx="7643865" cy="1737360"/>
        </p:xfrm>
        <a:graphic>
          <a:graphicData uri="http://schemas.openxmlformats.org/drawingml/2006/table">
            <a:tbl>
              <a:tblPr firstRow="1" bandRow="1">
                <a:tableStyleId>{BD37D306-718E-44AF-9A17-8962E4460C68}</a:tableStyleId>
              </a:tblPr>
              <a:tblGrid>
                <a:gridCol w="33547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368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77303">
                <a:tc>
                  <a:txBody>
                    <a:bodyPr/>
                    <a:lstStyle/>
                    <a:p>
                      <a:endParaRPr lang="pl-PL" sz="24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2400" b="1" i="1" dirty="0">
                          <a:latin typeface="Barlow Condensed" charset="-18"/>
                        </a:rPr>
                        <a:t>NA 31-12-2024R.</a:t>
                      </a:r>
                      <a:endParaRPr lang="pl-PL" sz="24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2400" b="1" i="1" dirty="0">
                          <a:latin typeface="Barlow Condensed" charset="-18"/>
                        </a:rPr>
                        <a:t>NA 31-12-2023R.</a:t>
                      </a:r>
                      <a:endParaRPr lang="pl-PL" sz="24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2400" b="1" i="1" dirty="0">
                          <a:latin typeface="Barlow Condensed" charset="-18"/>
                        </a:rPr>
                        <a:t>NA 31-12-2022R.</a:t>
                      </a:r>
                      <a:endParaRPr lang="pl-PL" sz="2400" dirty="0"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8880">
                <a:tc>
                  <a:txBody>
                    <a:bodyPr/>
                    <a:lstStyle/>
                    <a:p>
                      <a:r>
                        <a:rPr lang="pl-PL" sz="2400" dirty="0">
                          <a:latin typeface="Barlow Condensed" charset="-18"/>
                        </a:rPr>
                        <a:t>Rozliczenia międzyokresowe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2400" dirty="0">
                          <a:latin typeface="Barlow Condensed" charset="-18"/>
                        </a:rPr>
                        <a:t>146.418,63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2400" dirty="0">
                          <a:latin typeface="Barlow Condensed" charset="-18"/>
                        </a:rPr>
                        <a:t>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2400" dirty="0">
                          <a:latin typeface="Barlow Condensed" charset="-18"/>
                        </a:rPr>
                        <a:t>600.633,70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8880">
                <a:tc>
                  <a:txBody>
                    <a:bodyPr/>
                    <a:lstStyle/>
                    <a:p>
                      <a:r>
                        <a:rPr lang="pl-PL" sz="1800" b="1" dirty="0">
                          <a:solidFill>
                            <a:srgbClr val="00B0F0"/>
                          </a:solidFill>
                          <a:latin typeface="Barlow Condensed" charset="-18"/>
                        </a:rPr>
                        <a:t>Udział procentowy w aktywach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2400" b="1" dirty="0">
                          <a:solidFill>
                            <a:srgbClr val="00B0F0"/>
                          </a:solidFill>
                          <a:latin typeface="Barlow Condensed" charset="-18"/>
                        </a:rPr>
                        <a:t>0,55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2400" b="1" dirty="0">
                          <a:solidFill>
                            <a:srgbClr val="00B0F0"/>
                          </a:solidFill>
                          <a:latin typeface="Barlow Condensed" charset="-18"/>
                        </a:rPr>
                        <a:t>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2400" b="1" dirty="0">
                          <a:solidFill>
                            <a:srgbClr val="00B0F0"/>
                          </a:solidFill>
                          <a:latin typeface="Barlow Condensed" charset="-18"/>
                        </a:rPr>
                        <a:t>26,74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832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logo TARR 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34" y="279571"/>
            <a:ext cx="942966" cy="1075948"/>
          </a:xfrm>
          <a:prstGeom prst="rect">
            <a:avLst/>
          </a:prstGeom>
        </p:spPr>
      </p:pic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785786" y="264116"/>
            <a:ext cx="7716426" cy="652400"/>
          </a:xfrm>
        </p:spPr>
        <p:txBody>
          <a:bodyPr/>
          <a:lstStyle/>
          <a:p>
            <a:pPr marL="0" indent="0"/>
            <a:r>
              <a:rPr lang="pl-PL" dirty="0"/>
              <a:t>BILANS </a:t>
            </a:r>
            <a:br>
              <a:rPr lang="pl-PL" dirty="0"/>
            </a:br>
            <a:r>
              <a:rPr lang="pl-PL" dirty="0"/>
              <a:t>2.1 Kapitał własny</a:t>
            </a:r>
            <a:br>
              <a:rPr lang="pl-PL" dirty="0"/>
            </a:br>
            <a:endParaRPr lang="pl-PL" dirty="0"/>
          </a:p>
        </p:txBody>
      </p:sp>
      <p:cxnSp>
        <p:nvCxnSpPr>
          <p:cNvPr id="7" name="Google Shape;378;p30"/>
          <p:cNvCxnSpPr/>
          <p:nvPr/>
        </p:nvCxnSpPr>
        <p:spPr>
          <a:xfrm>
            <a:off x="797428" y="1292736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680098"/>
              </p:ext>
            </p:extLst>
          </p:nvPr>
        </p:nvGraphicFramePr>
        <p:xfrm>
          <a:off x="929223" y="1553109"/>
          <a:ext cx="7531209" cy="2960957"/>
        </p:xfrm>
        <a:graphic>
          <a:graphicData uri="http://schemas.openxmlformats.org/drawingml/2006/table">
            <a:tbl>
              <a:tblPr firstRow="1" bandRow="1">
                <a:tableStyleId>{BD37D306-718E-44AF-9A17-8962E4460C68}</a:tableStyleId>
              </a:tblPr>
              <a:tblGrid>
                <a:gridCol w="28645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62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862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pl-PL" sz="18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i="1" dirty="0">
                          <a:latin typeface="Barlow Condensed" charset="-18"/>
                        </a:rPr>
                        <a:t>NA 31-12-2024R.</a:t>
                      </a:r>
                      <a:endParaRPr lang="pl-PL" sz="18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i="1" dirty="0">
                          <a:latin typeface="Barlow Condensed" charset="-18"/>
                        </a:rPr>
                        <a:t>NA 31-12-2023R.</a:t>
                      </a:r>
                      <a:endParaRPr lang="pl-PL" sz="18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i="1" dirty="0">
                          <a:latin typeface="Barlow Condensed" charset="-18"/>
                        </a:rPr>
                        <a:t>NA 31-12-2022R.</a:t>
                      </a:r>
                      <a:endParaRPr lang="pl-PL" sz="1800" dirty="0"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l-PL" sz="1800" dirty="0">
                          <a:latin typeface="Barlow Condensed" charset="-18"/>
                        </a:rPr>
                        <a:t>Kapitał podstawowy – akcyjny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800" dirty="0">
                          <a:latin typeface="Barlow Condensed" charset="-18"/>
                        </a:rPr>
                        <a:t>1.325 500,00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800" dirty="0">
                          <a:latin typeface="Barlow Condensed" charset="-18"/>
                        </a:rPr>
                        <a:t>1.325 500,00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800" dirty="0">
                          <a:latin typeface="Barlow Condensed" charset="-18"/>
                        </a:rPr>
                        <a:t>1.325.500,00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l-PL" sz="1800" dirty="0">
                          <a:latin typeface="Barlow Condensed" charset="-18"/>
                        </a:rPr>
                        <a:t>Kapitał zapasowy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>
                          <a:latin typeface="Barlow Condensed" charset="-18"/>
                        </a:rPr>
                        <a:t>44 .668,71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>
                          <a:latin typeface="Barlow Condensed" charset="-18"/>
                        </a:rPr>
                        <a:t>41 .406,74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>
                          <a:latin typeface="Barlow Condensed" charset="-18"/>
                        </a:rPr>
                        <a:t>26.837,82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0637">
                <a:tc>
                  <a:txBody>
                    <a:bodyPr/>
                    <a:lstStyle/>
                    <a:p>
                      <a:r>
                        <a:rPr lang="pl-PL" sz="1800" dirty="0">
                          <a:latin typeface="Barlow Condensed" charset="-18"/>
                        </a:rPr>
                        <a:t>Kapitał z aktualizacji wyceny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>
                          <a:latin typeface="Barlow Condensed" charset="-18"/>
                        </a:rPr>
                        <a:t>0,00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>
                          <a:latin typeface="Barlow Condensed" charset="-18"/>
                        </a:rPr>
                        <a:t>0,00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>
                          <a:latin typeface="Barlow Condensed" charset="-18"/>
                        </a:rPr>
                        <a:t>0,00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l-PL" sz="1800" dirty="0">
                          <a:latin typeface="Barlow Condensed" charset="-18"/>
                        </a:rPr>
                        <a:t>Strata z lat ubiegłych</a:t>
                      </a:r>
                      <a:endParaRPr lang="pl-PL" sz="18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dirty="0">
                          <a:latin typeface="Barlow Condensed" charset="-18"/>
                        </a:rPr>
                        <a:t>(-)274.272,89</a:t>
                      </a:r>
                      <a:endParaRPr lang="pl-PL" sz="1800" b="1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dirty="0">
                          <a:latin typeface="Barlow Condensed" charset="-18"/>
                        </a:rPr>
                        <a:t>(-)311.785,59</a:t>
                      </a:r>
                      <a:endParaRPr lang="pl-PL" sz="1800" b="1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dirty="0">
                          <a:latin typeface="Barlow Condensed" charset="-18"/>
                        </a:rPr>
                        <a:t>(-)479.328,12</a:t>
                      </a:r>
                      <a:endParaRPr lang="pl-PL" sz="1800" b="1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l-PL" sz="1800" dirty="0">
                          <a:latin typeface="Barlow Condensed" charset="-18"/>
                        </a:rPr>
                        <a:t>Wynik z roku obrotowego </a:t>
                      </a:r>
                      <a:endParaRPr lang="pl-PL" sz="18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dirty="0">
                          <a:latin typeface="Barlow Condensed" charset="-18"/>
                        </a:rPr>
                        <a:t>40.250,91</a:t>
                      </a:r>
                      <a:endParaRPr lang="pl-PL" sz="1800" b="1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dirty="0">
                          <a:latin typeface="Barlow Condensed" charset="-18"/>
                        </a:rPr>
                        <a:t>40.774,67</a:t>
                      </a:r>
                      <a:endParaRPr lang="pl-PL" sz="1800" b="1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dirty="0">
                          <a:latin typeface="Barlow Condensed" charset="-18"/>
                        </a:rPr>
                        <a:t>182.111,45</a:t>
                      </a:r>
                      <a:endParaRPr lang="pl-PL" sz="1800" b="1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l-PL" sz="1800" b="1" dirty="0">
                          <a:latin typeface="Barlow Condensed" charset="-18"/>
                        </a:rPr>
                        <a:t>Razem kapitał własny </a:t>
                      </a:r>
                      <a:endParaRPr lang="pl-PL" sz="18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dirty="0">
                          <a:latin typeface="Barlow Condensed" charset="-18"/>
                        </a:rPr>
                        <a:t>1 136 146,73</a:t>
                      </a:r>
                      <a:endParaRPr lang="pl-PL" sz="18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dirty="0">
                          <a:latin typeface="Barlow Condensed" charset="-18"/>
                        </a:rPr>
                        <a:t>1 095 895,82</a:t>
                      </a:r>
                      <a:endParaRPr lang="pl-PL" sz="18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dirty="0">
                          <a:latin typeface="Barlow Condensed" charset="-18"/>
                        </a:rPr>
                        <a:t>1 055 121,15</a:t>
                      </a:r>
                      <a:endParaRPr lang="pl-PL" sz="18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800" b="1" dirty="0">
                          <a:solidFill>
                            <a:srgbClr val="00B0F0"/>
                          </a:solidFill>
                          <a:latin typeface="Barlow Condensed" charset="-18"/>
                        </a:rPr>
                        <a:t>Udział procentowy w pasywach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dirty="0">
                          <a:solidFill>
                            <a:srgbClr val="00B0F0"/>
                          </a:solidFill>
                          <a:latin typeface="Barlow Condensed" charset="-18"/>
                        </a:rPr>
                        <a:t>4,28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dirty="0">
                          <a:solidFill>
                            <a:srgbClr val="00B0F0"/>
                          </a:solidFill>
                          <a:latin typeface="Barlow Condensed" charset="-18"/>
                        </a:rPr>
                        <a:t>80,34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dirty="0">
                          <a:solidFill>
                            <a:srgbClr val="00B0F0"/>
                          </a:solidFill>
                          <a:latin typeface="Barlow Condensed" charset="-18"/>
                        </a:rPr>
                        <a:t>46,98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" name="Prostokąt 2"/>
          <p:cNvSpPr/>
          <p:nvPr/>
        </p:nvSpPr>
        <p:spPr>
          <a:xfrm>
            <a:off x="827584" y="4788386"/>
            <a:ext cx="74888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indent="0" algn="just">
              <a:buNone/>
            </a:pPr>
            <a:r>
              <a:rPr lang="pl-PL" sz="2800" b="1" dirty="0">
                <a:solidFill>
                  <a:schemeClr val="tx1"/>
                </a:solidFill>
                <a:latin typeface="Barlow Condensed" charset="-18"/>
              </a:rPr>
              <a:t>Propozycja podziału Zysku za 2024 rok: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tx1"/>
                </a:solidFill>
                <a:latin typeface="Barlow Condensed" charset="-18"/>
              </a:rPr>
              <a:t>zwiększenie kapitału zapasowego kwota </a:t>
            </a:r>
            <a:r>
              <a:rPr lang="pl-PL" sz="2800" b="1" dirty="0">
                <a:solidFill>
                  <a:schemeClr val="tx1"/>
                </a:solidFill>
                <a:latin typeface="Barlow Condensed" charset="-18"/>
              </a:rPr>
              <a:t>3 220,07 zł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tx1"/>
                </a:solidFill>
                <a:latin typeface="Barlow Condensed" charset="-18"/>
              </a:rPr>
              <a:t>pokrycie strat z lat ubiegłych kwota </a:t>
            </a:r>
            <a:r>
              <a:rPr lang="pl-PL" sz="2800" b="1" dirty="0">
                <a:solidFill>
                  <a:schemeClr val="tx1"/>
                </a:solidFill>
                <a:latin typeface="Barlow Condensed" charset="-18"/>
              </a:rPr>
              <a:t>37 030,84 zł </a:t>
            </a:r>
          </a:p>
        </p:txBody>
      </p:sp>
    </p:spTree>
    <p:extLst>
      <p:ext uri="{BB962C8B-B14F-4D97-AF65-F5344CB8AC3E}">
        <p14:creationId xmlns:p14="http://schemas.microsoft.com/office/powerpoint/2010/main" val="3039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714349" y="719333"/>
            <a:ext cx="7716426" cy="652400"/>
          </a:xfrm>
        </p:spPr>
        <p:txBody>
          <a:bodyPr/>
          <a:lstStyle/>
          <a:p>
            <a:r>
              <a:rPr lang="pl-PL" dirty="0"/>
              <a:t>Struktura Akcjonariuszy </a:t>
            </a:r>
            <a:r>
              <a:rPr lang="pl-PL" sz="1600" b="0" dirty="0"/>
              <a:t>(liczba głosów / udział % głosów)</a:t>
            </a:r>
          </a:p>
        </p:txBody>
      </p:sp>
      <p:pic>
        <p:nvPicPr>
          <p:cNvPr id="10" name="Obraz 9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834" y="428604"/>
            <a:ext cx="942966" cy="1075948"/>
          </a:xfrm>
          <a:prstGeom prst="rect">
            <a:avLst/>
          </a:prstGeom>
        </p:spPr>
      </p:pic>
      <p:cxnSp>
        <p:nvCxnSpPr>
          <p:cNvPr id="11" name="Google Shape;378;p30"/>
          <p:cNvCxnSpPr/>
          <p:nvPr/>
        </p:nvCxnSpPr>
        <p:spPr>
          <a:xfrm>
            <a:off x="785786" y="1428736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5546621"/>
              </p:ext>
            </p:extLst>
          </p:nvPr>
        </p:nvGraphicFramePr>
        <p:xfrm>
          <a:off x="476236" y="1628800"/>
          <a:ext cx="8110564" cy="4889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TARR 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005" y="100767"/>
            <a:ext cx="858053" cy="979060"/>
          </a:xfrm>
          <a:prstGeom prst="rect">
            <a:avLst/>
          </a:prstGeom>
        </p:spPr>
      </p:pic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737567" y="128475"/>
            <a:ext cx="7716426" cy="652400"/>
          </a:xfrm>
        </p:spPr>
        <p:txBody>
          <a:bodyPr/>
          <a:lstStyle/>
          <a:p>
            <a:pPr marL="0" indent="0"/>
            <a:r>
              <a:rPr lang="pl-PL" dirty="0"/>
              <a:t>BILANS </a:t>
            </a:r>
            <a:br>
              <a:rPr lang="pl-PL" dirty="0"/>
            </a:br>
            <a:endParaRPr lang="pl-PL" dirty="0"/>
          </a:p>
        </p:txBody>
      </p:sp>
      <p:cxnSp>
        <p:nvCxnSpPr>
          <p:cNvPr id="7" name="Google Shape;378;p30"/>
          <p:cNvCxnSpPr/>
          <p:nvPr/>
        </p:nvCxnSpPr>
        <p:spPr>
          <a:xfrm>
            <a:off x="822416" y="1170052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Symbol zastępczy tekstu 2"/>
          <p:cNvSpPr>
            <a:spLocks noGrp="1"/>
          </p:cNvSpPr>
          <p:nvPr>
            <p:ph type="body" idx="1"/>
          </p:nvPr>
        </p:nvSpPr>
        <p:spPr>
          <a:xfrm>
            <a:off x="751246" y="669986"/>
            <a:ext cx="7786741" cy="500066"/>
          </a:xfrm>
        </p:spPr>
        <p:txBody>
          <a:bodyPr/>
          <a:lstStyle/>
          <a:p>
            <a:pPr>
              <a:buNone/>
            </a:pPr>
            <a:r>
              <a:rPr lang="pl-PL" sz="2000" b="1" dirty="0"/>
              <a:t>2.2.3 Zobowiązania i rezerwy</a:t>
            </a:r>
          </a:p>
          <a:p>
            <a:pPr>
              <a:buNone/>
            </a:pPr>
            <a:endParaRPr lang="pl-PL" sz="2000" b="1" dirty="0"/>
          </a:p>
        </p:txBody>
      </p:sp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610525"/>
              </p:ext>
            </p:extLst>
          </p:nvPr>
        </p:nvGraphicFramePr>
        <p:xfrm>
          <a:off x="785447" y="1093600"/>
          <a:ext cx="7620665" cy="3710868"/>
        </p:xfrm>
        <a:graphic>
          <a:graphicData uri="http://schemas.openxmlformats.org/drawingml/2006/table">
            <a:tbl>
              <a:tblPr firstRow="1" bandRow="1">
                <a:tableStyleId>{BD37D306-718E-44AF-9A17-8962E4460C68}</a:tableStyleId>
              </a:tblPr>
              <a:tblGrid>
                <a:gridCol w="29356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0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368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5785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23502">
                <a:tc>
                  <a:txBody>
                    <a:bodyPr/>
                    <a:lstStyle/>
                    <a:p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i="1" dirty="0">
                          <a:latin typeface="Barlow Condensed" charset="-18"/>
                        </a:rPr>
                        <a:t>NA 31-12-2024R.</a:t>
                      </a:r>
                      <a:endParaRPr lang="pl-PL" sz="14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i="1" dirty="0">
                          <a:latin typeface="Barlow Condensed" charset="-18"/>
                        </a:rPr>
                        <a:t>NA 31-12-2023R.</a:t>
                      </a:r>
                      <a:endParaRPr lang="pl-PL" sz="14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i="1" dirty="0">
                          <a:latin typeface="Barlow Condensed" charset="-18"/>
                        </a:rPr>
                        <a:t>NA 31-12-2022R.</a:t>
                      </a:r>
                      <a:endParaRPr lang="pl-PL" sz="1400" dirty="0"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0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400" b="1" dirty="0">
                          <a:effectLst/>
                          <a:latin typeface="Barlow Condensed" charset="-18"/>
                        </a:rPr>
                        <a:t>Rezerwy</a:t>
                      </a:r>
                      <a:endParaRPr lang="pl-PL" sz="14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Barlow Condensed" charset="-18"/>
                        </a:rPr>
                        <a:t>5.772,00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effectLst/>
                          <a:latin typeface="Barlow Condensed" charset="-18"/>
                        </a:rPr>
                        <a:t>70.000,00</a:t>
                      </a:r>
                      <a:endParaRPr lang="pl-PL" sz="14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effectLst/>
                          <a:latin typeface="Barlow Condensed" charset="-18"/>
                        </a:rPr>
                        <a:t>230.452,06</a:t>
                      </a:r>
                      <a:endParaRPr lang="pl-PL" sz="14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92553797"/>
                  </a:ext>
                </a:extLst>
              </a:tr>
              <a:tr h="3271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400" b="1" dirty="0">
                          <a:effectLst/>
                          <a:latin typeface="Barlow Condensed" charset="-18"/>
                        </a:rPr>
                        <a:t>Zobowiązania długoterminowe</a:t>
                      </a:r>
                      <a:endParaRPr lang="pl-PL" sz="14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Barlow Condensed" charset="-18"/>
                        </a:rPr>
                        <a:t>3.336.493,79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effectLst/>
                          <a:latin typeface="Barlow Condensed" charset="-18"/>
                        </a:rPr>
                        <a:t>0,00</a:t>
                      </a:r>
                      <a:endParaRPr lang="pl-PL" sz="14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effectLst/>
                          <a:latin typeface="Barlow Condensed" charset="-18"/>
                        </a:rPr>
                        <a:t>0,00</a:t>
                      </a:r>
                      <a:endParaRPr lang="pl-PL" sz="14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33879330"/>
                  </a:ext>
                </a:extLst>
              </a:tr>
              <a:tr h="2940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400" dirty="0">
                          <a:effectLst/>
                          <a:latin typeface="Barlow Condensed" charset="-18"/>
                        </a:rPr>
                        <a:t>- kredyty i pożyczki </a:t>
                      </a:r>
                      <a:endParaRPr lang="pl-PL" sz="14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Barlow Condensed" charset="-18"/>
                        </a:rPr>
                        <a:t> 0,00 </a:t>
                      </a:r>
                      <a:endParaRPr lang="pl-PL" sz="1400" dirty="0">
                        <a:solidFill>
                          <a:schemeClr val="tx1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effectLst/>
                          <a:latin typeface="Barlow Condensed" charset="-18"/>
                        </a:rPr>
                        <a:t> 0,00 </a:t>
                      </a:r>
                      <a:endParaRPr lang="pl-PL" sz="14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effectLst/>
                          <a:latin typeface="Barlow Condensed" charset="-18"/>
                        </a:rPr>
                        <a:t> 0,00 </a:t>
                      </a:r>
                      <a:endParaRPr lang="pl-PL" sz="1400" dirty="0"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40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400" dirty="0">
                          <a:effectLst/>
                          <a:latin typeface="Barlow Condensed" charset="-18"/>
                        </a:rPr>
                        <a:t>- zobowiązania z tytułu dostaw i usług</a:t>
                      </a:r>
                      <a:endParaRPr lang="pl-PL" sz="14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solidFill>
                            <a:schemeClr val="tx1"/>
                          </a:solidFill>
                          <a:latin typeface="Barlow Condensed" charset="-18"/>
                        </a:rPr>
                        <a:t>118.306,96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effectLst/>
                          <a:latin typeface="Barlow Condensed" charset="-18"/>
                        </a:rPr>
                        <a:t>49.913,303</a:t>
                      </a:r>
                      <a:endParaRPr lang="pl-PL" sz="14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effectLst/>
                          <a:latin typeface="Barlow Condensed" charset="-18"/>
                        </a:rPr>
                        <a:t>46.336,37</a:t>
                      </a:r>
                      <a:endParaRPr lang="pl-PL" sz="14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52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400" dirty="0">
                          <a:effectLst/>
                          <a:latin typeface="Barlow Condensed" charset="-18"/>
                        </a:rPr>
                        <a:t>- zobowiązania z tytułu podatków i </a:t>
                      </a:r>
                      <a:r>
                        <a:rPr lang="pl-PL" sz="1400" dirty="0" err="1">
                          <a:effectLst/>
                          <a:latin typeface="Barlow Condensed" charset="-18"/>
                        </a:rPr>
                        <a:t>ubezp</a:t>
                      </a:r>
                      <a:r>
                        <a:rPr lang="pl-PL" sz="1400" dirty="0">
                          <a:effectLst/>
                          <a:latin typeface="Barlow Condensed" charset="-18"/>
                        </a:rPr>
                        <a:t>.</a:t>
                      </a:r>
                      <a:endParaRPr lang="pl-PL" sz="14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solidFill>
                            <a:schemeClr val="tx1"/>
                          </a:solidFill>
                          <a:latin typeface="Barlow Condensed" charset="-18"/>
                        </a:rPr>
                        <a:t>38.781,19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effectLst/>
                          <a:latin typeface="Barlow Condensed" charset="-18"/>
                        </a:rPr>
                        <a:t>32.889,01</a:t>
                      </a:r>
                      <a:endParaRPr lang="pl-PL" sz="14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effectLst/>
                          <a:latin typeface="Barlow Condensed" charset="-18"/>
                        </a:rPr>
                        <a:t>11.157,07</a:t>
                      </a:r>
                      <a:endParaRPr lang="pl-PL" sz="14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40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400" dirty="0">
                          <a:effectLst/>
                          <a:latin typeface="Barlow Condensed" charset="-18"/>
                        </a:rPr>
                        <a:t>- zobowiązania z tytułu wynagrodzeń</a:t>
                      </a:r>
                      <a:endParaRPr lang="pl-PL" sz="14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l-PL" sz="1400" dirty="0">
                        <a:solidFill>
                          <a:schemeClr val="tx1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effectLst/>
                          <a:latin typeface="Barlow Condensed" charset="-18"/>
                        </a:rPr>
                        <a:t>0,00</a:t>
                      </a:r>
                      <a:endParaRPr lang="pl-PL" sz="14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effectLst/>
                          <a:latin typeface="Barlow Condensed" charset="-18"/>
                        </a:rPr>
                        <a:t>3.123,65</a:t>
                      </a:r>
                      <a:endParaRPr lang="pl-PL" sz="14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40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400" dirty="0">
                          <a:effectLst/>
                          <a:latin typeface="Barlow Condensed" charset="-18"/>
                        </a:rPr>
                        <a:t>- inne zobowiązania </a:t>
                      </a:r>
                      <a:endParaRPr lang="pl-PL" sz="14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solidFill>
                            <a:schemeClr val="tx1"/>
                          </a:solidFill>
                          <a:latin typeface="Barlow Condensed" charset="-18"/>
                        </a:rPr>
                        <a:t>1.041.750,05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effectLst/>
                          <a:latin typeface="Barlow Condensed" charset="-18"/>
                        </a:rPr>
                        <a:t>113.299,75</a:t>
                      </a:r>
                      <a:endParaRPr lang="pl-PL" sz="14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effectLst/>
                          <a:latin typeface="Barlow Condensed" charset="-18"/>
                        </a:rPr>
                        <a:t>95.875,56</a:t>
                      </a:r>
                      <a:endParaRPr lang="pl-PL" sz="14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40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400" dirty="0">
                          <a:effectLst/>
                          <a:latin typeface="Barlow Condensed" charset="-18"/>
                        </a:rPr>
                        <a:t>Fundusze specjalne </a:t>
                      </a:r>
                      <a:endParaRPr lang="pl-PL" sz="14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solidFill>
                            <a:schemeClr val="tx1"/>
                          </a:solidFill>
                          <a:latin typeface="Barlow Condensed" charset="-18"/>
                        </a:rPr>
                        <a:t>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effectLst/>
                          <a:latin typeface="Barlow Condensed" charset="-18"/>
                        </a:rPr>
                        <a:t>0,00 </a:t>
                      </a:r>
                      <a:endParaRPr lang="pl-PL" sz="14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effectLst/>
                          <a:latin typeface="Barlow Condensed" charset="-18"/>
                        </a:rPr>
                        <a:t>0,00 </a:t>
                      </a:r>
                      <a:endParaRPr lang="pl-PL" sz="14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40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400" b="1" dirty="0">
                          <a:effectLst/>
                          <a:latin typeface="Barlow Condensed" charset="-18"/>
                        </a:rPr>
                        <a:t>Razem zobowiązania krótkoterminowe</a:t>
                      </a:r>
                      <a:endParaRPr lang="pl-PL" sz="14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Barlow Condensed" charset="-18"/>
                        </a:rPr>
                        <a:t>1.198.838,20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effectLst/>
                          <a:latin typeface="Barlow Condensed" charset="-18"/>
                        </a:rPr>
                        <a:t>196.101,79</a:t>
                      </a:r>
                      <a:endParaRPr lang="pl-PL" sz="14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effectLst/>
                          <a:latin typeface="Barlow Condensed" charset="-18"/>
                        </a:rPr>
                        <a:t>156.492,65</a:t>
                      </a:r>
                      <a:endParaRPr lang="pl-PL" sz="1400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40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Barlow Condensed" charset="-18"/>
                        </a:rPr>
                        <a:t>Razem zobowiązania i rezerwy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Barlow Condensed" charset="-18"/>
                        </a:rPr>
                        <a:t>4.541.103,99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Barlow Condensed" charset="-18"/>
                        </a:rPr>
                        <a:t>266.101,79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Barlow Condensed" charset="-18"/>
                        </a:rPr>
                        <a:t>386.944,71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7254097"/>
                  </a:ext>
                </a:extLst>
              </a:tr>
              <a:tr h="2940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400" b="1" dirty="0">
                          <a:solidFill>
                            <a:srgbClr val="00B0F0"/>
                          </a:solidFill>
                          <a:effectLst/>
                          <a:latin typeface="Barlow Condensed" charset="-18"/>
                        </a:rPr>
                        <a:t>Udział procentowy w pasywach </a:t>
                      </a:r>
                      <a:endParaRPr lang="pl-PL" sz="1400" b="1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solidFill>
                            <a:srgbClr val="00B0F0"/>
                          </a:solidFill>
                          <a:latin typeface="Barlow Condensed" charset="-18"/>
                        </a:rPr>
                        <a:t>17,12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solidFill>
                            <a:srgbClr val="00B0F0"/>
                          </a:solidFill>
                          <a:effectLst/>
                          <a:latin typeface="Barlow Condensed" charset="-18"/>
                        </a:rPr>
                        <a:t>19,51</a:t>
                      </a:r>
                      <a:endParaRPr lang="pl-PL" sz="1400" b="1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solidFill>
                            <a:srgbClr val="00B0F0"/>
                          </a:solidFill>
                          <a:effectLst/>
                          <a:latin typeface="Barlow Condensed" charset="-18"/>
                        </a:rPr>
                        <a:t>17,23</a:t>
                      </a:r>
                      <a:endParaRPr lang="pl-PL" sz="1400" b="1" dirty="0">
                        <a:solidFill>
                          <a:srgbClr val="00B0F0"/>
                        </a:solidFill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9" name="Prostokąt 8"/>
          <p:cNvSpPr/>
          <p:nvPr/>
        </p:nvSpPr>
        <p:spPr>
          <a:xfrm>
            <a:off x="845294" y="4919008"/>
            <a:ext cx="75724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600" b="1" dirty="0">
                <a:solidFill>
                  <a:schemeClr val="tx1"/>
                </a:solidFill>
                <a:latin typeface="Barlow Condensed" charset="-18"/>
              </a:rPr>
              <a:t>Na 31.12.2024 inne zobowiązania </a:t>
            </a:r>
            <a:r>
              <a:rPr lang="pl-PL" sz="1600" dirty="0">
                <a:solidFill>
                  <a:schemeClr val="tx1"/>
                </a:solidFill>
                <a:latin typeface="Barlow Condensed" charset="-18"/>
              </a:rPr>
              <a:t>w kwocie </a:t>
            </a:r>
            <a:r>
              <a:rPr lang="pl-PL" sz="1600" b="1" dirty="0">
                <a:solidFill>
                  <a:schemeClr val="tx1"/>
                </a:solidFill>
                <a:latin typeface="Barlow Condensed" charset="-18"/>
              </a:rPr>
              <a:t>1.041.750,05 </a:t>
            </a:r>
            <a:r>
              <a:rPr lang="pl-PL" sz="1600" dirty="0">
                <a:solidFill>
                  <a:schemeClr val="tx1"/>
                </a:solidFill>
                <a:latin typeface="Barlow Condensed" charset="-18"/>
              </a:rPr>
              <a:t>zł dotyczą m.in: </a:t>
            </a:r>
          </a:p>
          <a:p>
            <a:pPr marL="0" indent="0">
              <a:buNone/>
            </a:pPr>
            <a:r>
              <a:rPr lang="pl-PL" sz="1600" dirty="0">
                <a:solidFill>
                  <a:schemeClr val="tx1"/>
                </a:solidFill>
                <a:latin typeface="Barlow Condensed" charset="-18"/>
              </a:rPr>
              <a:t>-      zobowiązania z zarządzania TPPT 21.802,00 zł, </a:t>
            </a:r>
          </a:p>
          <a:p>
            <a:pPr marL="342900" indent="-342900">
              <a:buFontTx/>
              <a:buChar char="-"/>
            </a:pPr>
            <a:r>
              <a:rPr lang="pl-PL" sz="1600" dirty="0">
                <a:solidFill>
                  <a:schemeClr val="tx1"/>
                </a:solidFill>
                <a:latin typeface="Barlow Condensed" charset="-18"/>
              </a:rPr>
              <a:t>zobowiązania wobec Urzędu Marszałkowskiego 104.579,54 zł, </a:t>
            </a:r>
          </a:p>
          <a:p>
            <a:pPr marL="342900" indent="-342900">
              <a:buFontTx/>
              <a:buChar char="-"/>
            </a:pPr>
            <a:r>
              <a:rPr lang="pl-PL" sz="1600" dirty="0">
                <a:solidFill>
                  <a:schemeClr val="tx1"/>
                </a:solidFill>
                <a:latin typeface="Barlow Condensed" charset="-18"/>
              </a:rPr>
              <a:t>zobowiązania wobec partnera w realizacji projektu 890.000,00 zł,</a:t>
            </a:r>
          </a:p>
          <a:p>
            <a:pPr marL="342900" indent="-342900">
              <a:buFontTx/>
              <a:buChar char="-"/>
            </a:pPr>
            <a:r>
              <a:rPr lang="pl-PL" sz="1600" dirty="0">
                <a:solidFill>
                  <a:schemeClr val="tx1"/>
                </a:solidFill>
                <a:latin typeface="Barlow Condensed" charset="-18"/>
              </a:rPr>
              <a:t>Zobowiązania z tyt. kaucji najemców 700,00 zł,</a:t>
            </a:r>
          </a:p>
          <a:p>
            <a:pPr marL="342900" indent="-342900">
              <a:buFontTx/>
              <a:buChar char="-"/>
            </a:pPr>
            <a:r>
              <a:rPr lang="pl-PL" sz="1600" dirty="0">
                <a:solidFill>
                  <a:schemeClr val="tx1"/>
                </a:solidFill>
                <a:latin typeface="Barlow Condensed" charset="-18"/>
              </a:rPr>
              <a:t>Zobowiązania wobec uczestników projektu z tytułu stypendiów 24.668,51 zł,</a:t>
            </a:r>
          </a:p>
          <a:p>
            <a:pPr marL="342900" indent="-342900">
              <a:buFontTx/>
              <a:buChar char="-"/>
            </a:pPr>
            <a:r>
              <a:rPr lang="pl-PL" sz="1600" dirty="0">
                <a:solidFill>
                  <a:schemeClr val="tx1"/>
                </a:solidFill>
                <a:latin typeface="Barlow Condensed" charset="-18"/>
              </a:rPr>
              <a:t>Zobowiązania długoterminowe – wobec partnera projektu 3.336.493,79 zł.</a:t>
            </a:r>
          </a:p>
          <a:p>
            <a:pPr marL="342900" indent="-342900">
              <a:buFontTx/>
              <a:buChar char="-"/>
            </a:pPr>
            <a:endParaRPr lang="pl-PL" sz="1600" dirty="0">
              <a:solidFill>
                <a:schemeClr val="tx1"/>
              </a:solidFill>
              <a:latin typeface="Barlow Condensed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8419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TARR 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34" y="428604"/>
            <a:ext cx="942966" cy="1075948"/>
          </a:xfrm>
          <a:prstGeom prst="rect">
            <a:avLst/>
          </a:prstGeom>
        </p:spPr>
      </p:pic>
      <p:pic>
        <p:nvPicPr>
          <p:cNvPr id="5" name="Obraz 4" descr="logo TARR 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34" y="428604"/>
            <a:ext cx="942966" cy="1075948"/>
          </a:xfrm>
          <a:prstGeom prst="rect">
            <a:avLst/>
          </a:prstGeom>
        </p:spPr>
      </p:pic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714348" y="276270"/>
            <a:ext cx="7716426" cy="652400"/>
          </a:xfrm>
        </p:spPr>
        <p:txBody>
          <a:bodyPr/>
          <a:lstStyle/>
          <a:p>
            <a:pPr marL="0" indent="0"/>
            <a:r>
              <a:rPr lang="pl-PL" dirty="0"/>
              <a:t>BILANS </a:t>
            </a:r>
            <a:br>
              <a:rPr lang="pl-PL" dirty="0"/>
            </a:br>
            <a:endParaRPr lang="pl-PL" dirty="0"/>
          </a:p>
        </p:txBody>
      </p:sp>
      <p:cxnSp>
        <p:nvCxnSpPr>
          <p:cNvPr id="7" name="Google Shape;378;p30"/>
          <p:cNvCxnSpPr>
            <a:cxnSpLocks/>
          </p:cNvCxnSpPr>
          <p:nvPr/>
        </p:nvCxnSpPr>
        <p:spPr>
          <a:xfrm>
            <a:off x="837075" y="972786"/>
            <a:ext cx="5929354" cy="35247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Symbol zastępczy tekstu 2"/>
          <p:cNvSpPr>
            <a:spLocks noGrp="1"/>
          </p:cNvSpPr>
          <p:nvPr>
            <p:ph type="body" idx="1"/>
          </p:nvPr>
        </p:nvSpPr>
        <p:spPr>
          <a:xfrm>
            <a:off x="724110" y="1191190"/>
            <a:ext cx="7786741" cy="500066"/>
          </a:xfrm>
        </p:spPr>
        <p:txBody>
          <a:bodyPr/>
          <a:lstStyle/>
          <a:p>
            <a:pPr>
              <a:buNone/>
            </a:pPr>
            <a:r>
              <a:rPr lang="pl-PL" sz="2000" b="1" dirty="0"/>
              <a:t>2.2.3 Rozliczenia międzyokresowe w pasywach</a:t>
            </a:r>
          </a:p>
          <a:p>
            <a:pPr>
              <a:buNone/>
            </a:pPr>
            <a:endParaRPr lang="pl-PL" sz="2000" b="1" dirty="0"/>
          </a:p>
        </p:txBody>
      </p:sp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73630"/>
              </p:ext>
            </p:extLst>
          </p:nvPr>
        </p:nvGraphicFramePr>
        <p:xfrm>
          <a:off x="735247" y="1601700"/>
          <a:ext cx="7673506" cy="1524000"/>
        </p:xfrm>
        <a:graphic>
          <a:graphicData uri="http://schemas.openxmlformats.org/drawingml/2006/table">
            <a:tbl>
              <a:tblPr firstRow="1" bandRow="1">
                <a:tableStyleId>{BD37D306-718E-44AF-9A17-8962E4460C68}</a:tableStyleId>
              </a:tblPr>
              <a:tblGrid>
                <a:gridCol w="37833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916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985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09896">
                <a:tc>
                  <a:txBody>
                    <a:bodyPr/>
                    <a:lstStyle/>
                    <a:p>
                      <a:endParaRPr lang="pl-PL" sz="14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i="1" dirty="0">
                          <a:latin typeface="Barlow Condensed" charset="-18"/>
                        </a:rPr>
                        <a:t>NA 31-12-2024R.</a:t>
                      </a:r>
                      <a:endParaRPr lang="pl-PL" sz="14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i="1" dirty="0">
                          <a:latin typeface="Barlow Condensed" charset="-18"/>
                        </a:rPr>
                        <a:t>NA 31-12-2023R.</a:t>
                      </a:r>
                      <a:endParaRPr lang="pl-PL" sz="1400" dirty="0"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70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400" dirty="0">
                          <a:latin typeface="Barlow Condensed" charset="-18"/>
                        </a:rPr>
                        <a:t>Długoterminowe rozliczenia międzyokresowe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arlow Condensed" charset="-18"/>
                          <a:cs typeface="Arial"/>
                          <a:sym typeface="Arial"/>
                        </a:rPr>
                        <a:t>14.833.926,95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arlow Condensed" charset="-18"/>
                          <a:cs typeface="Arial"/>
                          <a:sym typeface="Arial"/>
                        </a:rPr>
                        <a:t>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94661577"/>
                  </a:ext>
                </a:extLst>
              </a:tr>
              <a:tr h="1970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400" dirty="0">
                          <a:latin typeface="Barlow Condensed" charset="-18"/>
                        </a:rPr>
                        <a:t>Krótkoterminowe rozliczenia międzyokresowe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arlow Condensed" charset="-18"/>
                          <a:cs typeface="Arial"/>
                          <a:sym typeface="Arial"/>
                        </a:rPr>
                        <a:t>6.010.715,47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arlow Condensed" charset="-18"/>
                          <a:cs typeface="Arial"/>
                          <a:sym typeface="Arial"/>
                        </a:rPr>
                        <a:t>2.023,64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70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Barlow Condensed" charset="-18"/>
                        </a:rPr>
                        <a:t>Razem rozliczenia międzyokresowe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Barlow Condensed" charset="-18"/>
                        </a:rPr>
                        <a:t>20.844.642,42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Barlow Condensed" charset="-18"/>
                        </a:rPr>
                        <a:t>2.023,64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7745826"/>
                  </a:ext>
                </a:extLst>
              </a:tr>
              <a:tr h="1970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400" b="1" dirty="0">
                          <a:solidFill>
                            <a:srgbClr val="00B0F0"/>
                          </a:solidFill>
                          <a:latin typeface="Barlow Condensed" charset="-18"/>
                        </a:rPr>
                        <a:t>Udział procentowy w pasywach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solidFill>
                            <a:srgbClr val="00B0F0"/>
                          </a:solidFill>
                          <a:latin typeface="Barlow Condensed" charset="-18"/>
                        </a:rPr>
                        <a:t>78,60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solidFill>
                            <a:srgbClr val="00B0F0"/>
                          </a:solidFill>
                          <a:latin typeface="Barlow Condensed" charset="-18"/>
                        </a:rPr>
                        <a:t>0,15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0" name="Prostokąt 9"/>
          <p:cNvSpPr/>
          <p:nvPr/>
        </p:nvSpPr>
        <p:spPr>
          <a:xfrm>
            <a:off x="724110" y="3071610"/>
            <a:ext cx="7572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>
                <a:latin typeface="Barlow Condensed" charset="-18"/>
              </a:rPr>
              <a:t>Rozliczenia międzyokresowe przychodów wykazane w bilansie obejmują dotacje do rozliczenia w następnych latach obrotowych i dotyczą n/w umów oraz tytułów. </a:t>
            </a:r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62423"/>
              </p:ext>
            </p:extLst>
          </p:nvPr>
        </p:nvGraphicFramePr>
        <p:xfrm>
          <a:off x="857224" y="3645024"/>
          <a:ext cx="7643867" cy="2001520"/>
        </p:xfrm>
        <a:graphic>
          <a:graphicData uri="http://schemas.openxmlformats.org/drawingml/2006/table">
            <a:tbl>
              <a:tblPr firstRow="1" bandRow="1">
                <a:tableStyleId>{BD37D306-718E-44AF-9A17-8962E4460C68}</a:tableStyleId>
              </a:tblPr>
              <a:tblGrid>
                <a:gridCol w="46552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42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942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pl-PL" sz="12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i="1" dirty="0">
                          <a:latin typeface="Barlow Condensed" charset="-18"/>
                        </a:rPr>
                        <a:t>NA 31-12-2024R.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i="1" dirty="0">
                          <a:latin typeface="Barlow Condensed" charset="-18"/>
                        </a:rPr>
                        <a:t>NA 31-12-2023R.</a:t>
                      </a:r>
                      <a:endParaRPr lang="pl-PL" sz="1600" dirty="0">
                        <a:latin typeface="Barlow Condensed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400" b="0" dirty="0">
                          <a:latin typeface="Barlow Condensed" charset="-18"/>
                        </a:rPr>
                        <a:t>1 Umowa na dofinansowanie projektu „</a:t>
                      </a:r>
                      <a:r>
                        <a:rPr lang="pl-PL" sz="1400" b="1" dirty="0">
                          <a:latin typeface="Barlow Condensed" charset="-18"/>
                        </a:rPr>
                        <a:t>Tarnobrzeski Ośrodek Wsparcia Ekonomii Społecznej”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dirty="0">
                          <a:latin typeface="Barlow Condensed" charset="-18"/>
                        </a:rPr>
                        <a:t>20.210.709,32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dirty="0">
                          <a:latin typeface="Barlow Condensed" charset="-18"/>
                        </a:rPr>
                        <a:t>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400" b="0" dirty="0">
                          <a:latin typeface="Barlow Condensed" charset="-18"/>
                        </a:rPr>
                        <a:t>2 Umowa na dofinansowanie projektu </a:t>
                      </a:r>
                      <a:r>
                        <a:rPr lang="pl-PL" sz="1400" b="1" dirty="0">
                          <a:latin typeface="Barlow Condensed" charset="-18"/>
                        </a:rPr>
                        <a:t>„Kreatywni i efektywni od dziś”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arlow Condensed" charset="-18"/>
                          <a:cs typeface="Arial"/>
                          <a:sym typeface="Arial"/>
                        </a:rPr>
                        <a:t>615.483,10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arlow Condensed" charset="-18"/>
                          <a:cs typeface="Arial"/>
                          <a:sym typeface="Arial"/>
                        </a:rPr>
                        <a:t>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400" b="0" dirty="0">
                          <a:latin typeface="Barlow Condensed" charset="-18"/>
                        </a:rPr>
                        <a:t>3 Dotacja na zakup wartości niematerialnych i prawnych do rozliczenia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arlow Condensed" charset="-18"/>
                          <a:cs typeface="Arial"/>
                          <a:sym typeface="Arial"/>
                        </a:rPr>
                        <a:t>18.450,00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arlow Condensed" charset="-18"/>
                          <a:cs typeface="Arial"/>
                          <a:sym typeface="Arial"/>
                        </a:rPr>
                        <a:t>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400" b="0" dirty="0">
                          <a:latin typeface="Barlow Condensed" charset="-18"/>
                        </a:rPr>
                        <a:t>4 Odsetki umowne i opłaty należne (nie otrzymane)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dirty="0">
                          <a:latin typeface="Barlow Condensed" charset="-18"/>
                        </a:rPr>
                        <a:t>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dirty="0">
                          <a:latin typeface="Barlow Condensed" charset="-18"/>
                        </a:rPr>
                        <a:t>2 .023,64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805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dtytuł 27"/>
          <p:cNvSpPr>
            <a:spLocks noGrp="1"/>
          </p:cNvSpPr>
          <p:nvPr>
            <p:ph type="subTitle" idx="1"/>
          </p:nvPr>
        </p:nvSpPr>
        <p:spPr>
          <a:xfrm>
            <a:off x="539552" y="1337636"/>
            <a:ext cx="7848872" cy="4827667"/>
          </a:xfrm>
        </p:spPr>
        <p:txBody>
          <a:bodyPr/>
          <a:lstStyle/>
          <a:p>
            <a:pPr marL="0" indent="0" algn="just">
              <a:buFont typeface="Wingdings" pitchFamily="2" charset="2"/>
              <a:buChar char="Ø"/>
            </a:pPr>
            <a:r>
              <a:rPr lang="pl-PL" sz="2000" dirty="0"/>
              <a:t> Sprawozdanie finansowe za okres </a:t>
            </a:r>
            <a:r>
              <a:rPr lang="pl-PL" sz="2000" b="1" dirty="0"/>
              <a:t>od 1 stycznia do 31 grudnia 2024 roku </a:t>
            </a:r>
            <a:r>
              <a:rPr lang="pl-PL" sz="2000" dirty="0"/>
              <a:t>podlegało badaniu przez firmę </a:t>
            </a:r>
            <a:r>
              <a:rPr lang="pl-PL" sz="2000" b="1" dirty="0">
                <a:solidFill>
                  <a:schemeClr val="tx2"/>
                </a:solidFill>
              </a:rPr>
              <a:t>IWONA NAUMCZYK – KANCELARIA BIEGŁEGO REWIDENTA </a:t>
            </a: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dirty="0"/>
              <a:t>z Warszawy, czego efektem </a:t>
            </a:r>
            <a:r>
              <a:rPr lang="pl-PL" sz="2000" b="1" dirty="0">
                <a:solidFill>
                  <a:schemeClr val="tx2"/>
                </a:solidFill>
              </a:rPr>
              <a:t>jest  SPRAWOZDANIE NIEZALEŻNEGO BIEGŁEGO REWIDENTA Z BADANIA</a:t>
            </a:r>
            <a:r>
              <a:rPr lang="pl-PL" sz="2000" dirty="0">
                <a:solidFill>
                  <a:schemeClr val="tx2"/>
                </a:solidFill>
              </a:rPr>
              <a:t> </a:t>
            </a:r>
            <a:r>
              <a:rPr lang="pl-PL" sz="2000" dirty="0"/>
              <a:t>z dnia </a:t>
            </a:r>
            <a:r>
              <a:rPr lang="pl-PL" sz="2000" b="1" dirty="0">
                <a:solidFill>
                  <a:schemeClr val="tx2"/>
                </a:solidFill>
              </a:rPr>
              <a:t>26.05.2025 r. </a:t>
            </a:r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r>
              <a:rPr lang="pl-PL" sz="2000" dirty="0"/>
              <a:t>Odpowiedzialną za prowadzenie ksiąg rachunkowych jest </a:t>
            </a:r>
            <a:br>
              <a:rPr lang="pl-PL" sz="2000" dirty="0"/>
            </a:br>
            <a:r>
              <a:rPr lang="pl-PL" sz="2000" dirty="0"/>
              <a:t>Pani Beata Mokrzycka  - Główny Księgowy. </a:t>
            </a:r>
          </a:p>
          <a:p>
            <a:pPr marL="0" indent="0">
              <a:buNone/>
            </a:pPr>
            <a:r>
              <a:rPr lang="pl-PL" sz="2000" dirty="0"/>
              <a:t> </a:t>
            </a:r>
          </a:p>
          <a:p>
            <a:pPr marL="0" indent="0" algn="just">
              <a:buFont typeface="Wingdings" pitchFamily="2" charset="2"/>
              <a:buChar char="Ø"/>
            </a:pPr>
            <a:r>
              <a:rPr lang="pl-PL" sz="2000" dirty="0"/>
              <a:t> Czynności związane z badaniem zostały wykonane w </a:t>
            </a:r>
            <a:r>
              <a:rPr lang="pl-PL" sz="2000" b="1" dirty="0"/>
              <a:t>miesiącu marzec/maj 2025 r. </a:t>
            </a:r>
            <a:br>
              <a:rPr lang="pl-PL" sz="2000" b="1" dirty="0"/>
            </a:br>
            <a:r>
              <a:rPr lang="pl-PL" sz="2000" dirty="0"/>
              <a:t>W ramach umowy biegły rewident zbadał zamknięcie ksiąg rachunkowych na dzień sporządzenia sprawozdania finansowego w aspekcie przestrzegania obowiązujących przepisów prawa polskiego oraz zasad prowadzenia prawidłowej rachunkowości </a:t>
            </a:r>
            <a:br>
              <a:rPr lang="pl-PL" sz="2000" dirty="0"/>
            </a:br>
            <a:r>
              <a:rPr lang="pl-PL" sz="2000" dirty="0"/>
              <a:t>w Polsce. </a:t>
            </a:r>
          </a:p>
          <a:p>
            <a:pPr marL="0" indent="0">
              <a:buNone/>
            </a:pPr>
            <a:r>
              <a:rPr lang="pl-PL" sz="2000" b="1" dirty="0">
                <a:solidFill>
                  <a:srgbClr val="00B0F0"/>
                </a:solidFill>
                <a:cs typeface="Calibri" panose="020F0502020204030204" pitchFamily="34" charset="0"/>
              </a:rPr>
              <a:t>	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26" name="Obraz 25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352" y="260648"/>
            <a:ext cx="942966" cy="107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1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0"/>
          <p:cNvSpPr txBox="1">
            <a:spLocks noGrp="1"/>
          </p:cNvSpPr>
          <p:nvPr>
            <p:ph type="ctrTitle"/>
          </p:nvPr>
        </p:nvSpPr>
        <p:spPr>
          <a:xfrm>
            <a:off x="1088421" y="2013604"/>
            <a:ext cx="7781700" cy="22181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pl-PL" sz="4000" b="0" dirty="0">
                <a:solidFill>
                  <a:schemeClr val="tx1"/>
                </a:solidFill>
              </a:rPr>
              <a:t>Dziękuję za uwagę!</a:t>
            </a:r>
            <a:r>
              <a:rPr lang="pl-PL" sz="1200" b="0" dirty="0">
                <a:solidFill>
                  <a:schemeClr val="tx1"/>
                </a:solidFill>
              </a:rPr>
              <a:t/>
            </a:r>
            <a:br>
              <a:rPr lang="pl-PL" sz="1200" b="0" dirty="0">
                <a:solidFill>
                  <a:schemeClr val="tx1"/>
                </a:solidFill>
              </a:rPr>
            </a:br>
            <a:r>
              <a:rPr lang="pl-PL" sz="1200" b="0" dirty="0">
                <a:solidFill>
                  <a:schemeClr val="tx1"/>
                </a:solidFill>
              </a:rPr>
              <a:t/>
            </a:r>
            <a:br>
              <a:rPr lang="pl-PL" sz="1200" b="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>Tarnobrzeska Agencja Rozwoju Regionalnego S.A. </a:t>
            </a:r>
            <a:r>
              <a:rPr lang="pl-PL" sz="1800" b="0" dirty="0">
                <a:solidFill>
                  <a:schemeClr val="tx1"/>
                </a:solidFill>
              </a:rPr>
              <a:t/>
            </a:r>
            <a:br>
              <a:rPr lang="pl-PL" sz="1800" b="0" dirty="0">
                <a:solidFill>
                  <a:schemeClr val="tx1"/>
                </a:solidFill>
              </a:rPr>
            </a:br>
            <a:r>
              <a:rPr lang="pl-PL" sz="1800" b="0" dirty="0">
                <a:solidFill>
                  <a:schemeClr val="tx1"/>
                </a:solidFill>
              </a:rPr>
              <a:t>ul. M. Dąbrowskiej 15</a:t>
            </a:r>
            <a:br>
              <a:rPr lang="pl-PL" sz="1800" b="0" dirty="0">
                <a:solidFill>
                  <a:schemeClr val="tx1"/>
                </a:solidFill>
              </a:rPr>
            </a:br>
            <a:r>
              <a:rPr lang="pl-PL" sz="1800" b="0" dirty="0">
                <a:solidFill>
                  <a:schemeClr val="tx1"/>
                </a:solidFill>
              </a:rPr>
              <a:t>39-400 Tarnobrzeg</a:t>
            </a:r>
            <a:br>
              <a:rPr lang="pl-PL" sz="1800" b="0" dirty="0">
                <a:solidFill>
                  <a:schemeClr val="tx1"/>
                </a:solidFill>
              </a:rPr>
            </a:br>
            <a:r>
              <a:rPr lang="pl-PL" sz="1800" b="0" dirty="0">
                <a:solidFill>
                  <a:schemeClr val="tx1"/>
                </a:solidFill>
              </a:rPr>
              <a:t>tel. +48 15 822 00 22</a:t>
            </a:r>
            <a:br>
              <a:rPr lang="pl-PL" sz="1800" b="0" dirty="0">
                <a:solidFill>
                  <a:schemeClr val="tx1"/>
                </a:solidFill>
              </a:rPr>
            </a:br>
            <a:r>
              <a:rPr lang="pl-PL" sz="1800" b="0" dirty="0">
                <a:solidFill>
                  <a:schemeClr val="tx1"/>
                </a:solidFill>
              </a:rPr>
              <a:t>e-mail: </a:t>
            </a:r>
            <a:r>
              <a:rPr lang="pl-PL" sz="1800" dirty="0">
                <a:solidFill>
                  <a:schemeClr val="tx1"/>
                </a:solidFill>
              </a:rPr>
              <a:t>tarr@tarr.pl  </a:t>
            </a:r>
            <a:r>
              <a:rPr lang="pl-PL" sz="1800" b="0" dirty="0">
                <a:solidFill>
                  <a:schemeClr val="tx1"/>
                </a:solidFill>
              </a:rPr>
              <a:t>lub  </a:t>
            </a:r>
            <a:r>
              <a:rPr lang="pl-PL" sz="1800" dirty="0">
                <a:solidFill>
                  <a:schemeClr val="tx1"/>
                </a:solidFill>
                <a:hlinkClick r:id="rId3"/>
              </a:rPr>
              <a:t>sekretariat@tarr.pl</a:t>
            </a:r>
            <a:r>
              <a:rPr lang="pl-PL" sz="1800" dirty="0">
                <a:solidFill>
                  <a:schemeClr val="tx1"/>
                </a:solidFill>
              </a:rPr>
              <a:t/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>www.tarr.pl</a:t>
            </a:r>
            <a:endParaRPr sz="3600" dirty="0">
              <a:solidFill>
                <a:schemeClr val="tx1"/>
              </a:solidFill>
            </a:endParaRPr>
          </a:p>
        </p:txBody>
      </p:sp>
      <p:cxnSp>
        <p:nvCxnSpPr>
          <p:cNvPr id="378" name="Google Shape;378;p30"/>
          <p:cNvCxnSpPr/>
          <p:nvPr/>
        </p:nvCxnSpPr>
        <p:spPr>
          <a:xfrm>
            <a:off x="1104062" y="2013604"/>
            <a:ext cx="6840000" cy="0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9" name="Google Shape;379;p30"/>
          <p:cNvCxnSpPr/>
          <p:nvPr/>
        </p:nvCxnSpPr>
        <p:spPr>
          <a:xfrm>
            <a:off x="1104062" y="4568439"/>
            <a:ext cx="6840000" cy="0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29" name="Picture 5" descr="Kontakt – tarr.pl"/>
          <p:cNvPicPr>
            <a:picLocks noChangeAspect="1" noChangeArrowheads="1"/>
          </p:cNvPicPr>
          <p:nvPr/>
        </p:nvPicPr>
        <p:blipFill>
          <a:blip r:embed="rId4"/>
          <a:srcRect t="6251" b="11249"/>
          <a:stretch>
            <a:fillRect/>
          </a:stretch>
        </p:blipFill>
        <p:spPr bwMode="auto">
          <a:xfrm>
            <a:off x="72828" y="5377139"/>
            <a:ext cx="2799479" cy="1579187"/>
          </a:xfrm>
          <a:prstGeom prst="rect">
            <a:avLst/>
          </a:prstGeom>
          <a:noFill/>
        </p:spPr>
      </p:pic>
      <p:sp>
        <p:nvSpPr>
          <p:cNvPr id="1031" name="AutoShape 7" descr="tppt | SCROL - rozwiązania HVACR - klimatyzacja, wentylacja, chłodnictwo"/>
          <p:cNvSpPr>
            <a:spLocks noChangeAspect="1" noChangeArrowheads="1"/>
          </p:cNvSpPr>
          <p:nvPr/>
        </p:nvSpPr>
        <p:spPr bwMode="auto">
          <a:xfrm>
            <a:off x="155575" y="-669925"/>
            <a:ext cx="3267075" cy="14001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33" name="Picture 9" descr="PAIH | Tarnobrzeski Park Przemysłowo-Technologiczny"/>
          <p:cNvPicPr>
            <a:picLocks noChangeAspect="1" noChangeArrowheads="1"/>
          </p:cNvPicPr>
          <p:nvPr/>
        </p:nvPicPr>
        <p:blipFill>
          <a:blip r:embed="rId5"/>
          <a:srcRect t="16558" b="6847"/>
          <a:stretch>
            <a:fillRect/>
          </a:stretch>
        </p:blipFill>
        <p:spPr bwMode="auto">
          <a:xfrm>
            <a:off x="2872308" y="5361447"/>
            <a:ext cx="3643908" cy="1594880"/>
          </a:xfrm>
          <a:prstGeom prst="rect">
            <a:avLst/>
          </a:prstGeom>
          <a:noFill/>
        </p:spPr>
      </p:pic>
      <p:sp>
        <p:nvSpPr>
          <p:cNvPr id="26" name="Prostokąt 25"/>
          <p:cNvSpPr/>
          <p:nvPr/>
        </p:nvSpPr>
        <p:spPr>
          <a:xfrm>
            <a:off x="0" y="5091387"/>
            <a:ext cx="9144000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357826"/>
            <a:ext cx="2603500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tarr.pl">
            <a:extLst>
              <a:ext uri="{FF2B5EF4-FFF2-40B4-BE49-F238E27FC236}">
                <a16:creationId xmlns:a16="http://schemas.microsoft.com/office/drawing/2014/main" xmlns="" id="{E8E40C42-AD7C-75BF-BAF5-7BBF8F56A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46" y="337342"/>
            <a:ext cx="5481504" cy="87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D7058962-CA3A-D88E-CB8C-814DB131B6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5032" y="163261"/>
            <a:ext cx="1505843" cy="1426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781572" y="692696"/>
            <a:ext cx="7716426" cy="652400"/>
          </a:xfrm>
        </p:spPr>
        <p:txBody>
          <a:bodyPr/>
          <a:lstStyle/>
          <a:p>
            <a:r>
              <a:rPr lang="pl-PL" dirty="0">
                <a:latin typeface="Barlow Condensed" panose="020B0604020202020204" charset="-18"/>
              </a:rPr>
              <a:t>WŁADZE SPÓŁKI </a:t>
            </a:r>
            <a:endParaRPr lang="pl-PL" b="0" dirty="0">
              <a:latin typeface="Barlow Condensed" panose="020B0604020202020204" charset="-18"/>
            </a:endParaRPr>
          </a:p>
        </p:txBody>
      </p:sp>
      <p:pic>
        <p:nvPicPr>
          <p:cNvPr id="10" name="Obraz 9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834" y="428604"/>
            <a:ext cx="942966" cy="1075948"/>
          </a:xfrm>
          <a:prstGeom prst="rect">
            <a:avLst/>
          </a:prstGeom>
        </p:spPr>
      </p:pic>
      <p:cxnSp>
        <p:nvCxnSpPr>
          <p:cNvPr id="11" name="Google Shape;378;p30"/>
          <p:cNvCxnSpPr/>
          <p:nvPr/>
        </p:nvCxnSpPr>
        <p:spPr>
          <a:xfrm>
            <a:off x="785786" y="1428736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Prostokąt 1"/>
          <p:cNvSpPr/>
          <p:nvPr/>
        </p:nvSpPr>
        <p:spPr>
          <a:xfrm>
            <a:off x="611560" y="1556792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dirty="0">
                <a:latin typeface="Barlow Condensed" panose="020B0604020202020204" charset="-18"/>
              </a:rPr>
              <a:t>Organy Tarnobrzeskiej Agencji Rozwoju Regionalnego S.A. tworzą: </a:t>
            </a:r>
            <a:br>
              <a:rPr lang="pl-PL" sz="2400" dirty="0">
                <a:latin typeface="Barlow Condensed" panose="020B0604020202020204" charset="-18"/>
              </a:rPr>
            </a:br>
            <a:r>
              <a:rPr lang="pl-PL" sz="2400" b="1" dirty="0">
                <a:latin typeface="Barlow Condensed" panose="020B0604020202020204" charset="-18"/>
              </a:rPr>
              <a:t>Walne Zgromadzenie Akcjonariuszy, Rada Nadzorcza i Zarząd. </a:t>
            </a:r>
          </a:p>
        </p:txBody>
      </p:sp>
      <p:sp>
        <p:nvSpPr>
          <p:cNvPr id="3" name="Prostokąt 2"/>
          <p:cNvSpPr/>
          <p:nvPr/>
        </p:nvSpPr>
        <p:spPr>
          <a:xfrm>
            <a:off x="707960" y="2636912"/>
            <a:ext cx="78232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latin typeface="Barlow Condensed" panose="020B0604020202020204" charset="-18"/>
              </a:rPr>
              <a:t>Rada Nadzorcza w 2024 roku</a:t>
            </a:r>
            <a:r>
              <a:rPr lang="pl-PL" sz="2400" dirty="0">
                <a:latin typeface="Barlow Condensed" panose="020B0604020202020204" charset="-18"/>
              </a:rPr>
              <a:t> pracowała w trzyosobowym składzie: </a:t>
            </a:r>
          </a:p>
          <a:p>
            <a:r>
              <a:rPr lang="pl-PL" sz="2400" b="1" dirty="0">
                <a:latin typeface="Barlow Condensed" panose="020B0604020202020204" charset="-18"/>
              </a:rPr>
              <a:t>Przewodniczący RN </a:t>
            </a:r>
            <a:r>
              <a:rPr lang="pl-PL" sz="2400" dirty="0">
                <a:latin typeface="Barlow Condensed" panose="020B0604020202020204" charset="-18"/>
              </a:rPr>
              <a:t>– Pani Bożena Sudoł-Kaczmarek, </a:t>
            </a:r>
          </a:p>
          <a:p>
            <a:r>
              <a:rPr lang="pl-PL" sz="2400" b="1" dirty="0">
                <a:latin typeface="Barlow Condensed" panose="020B0604020202020204" charset="-18"/>
              </a:rPr>
              <a:t>Zastępca przewodniczącego RN </a:t>
            </a:r>
            <a:r>
              <a:rPr lang="pl-PL" sz="2400" dirty="0">
                <a:latin typeface="Barlow Condensed" panose="020B0604020202020204" charset="-18"/>
              </a:rPr>
              <a:t>– Pani Barbara Kłeczek,</a:t>
            </a:r>
          </a:p>
          <a:p>
            <a:r>
              <a:rPr lang="pl-PL" sz="2400" b="1" dirty="0">
                <a:latin typeface="Barlow Condensed" panose="020B0604020202020204" charset="-18"/>
              </a:rPr>
              <a:t>Członek RN </a:t>
            </a:r>
            <a:r>
              <a:rPr lang="pl-PL" sz="2400" dirty="0">
                <a:latin typeface="Barlow Condensed" panose="020B0604020202020204" charset="-18"/>
              </a:rPr>
              <a:t>– Pan Witold Bochyński. </a:t>
            </a:r>
          </a:p>
        </p:txBody>
      </p:sp>
      <p:sp>
        <p:nvSpPr>
          <p:cNvPr id="4" name="Prostokąt 3"/>
          <p:cNvSpPr/>
          <p:nvPr/>
        </p:nvSpPr>
        <p:spPr>
          <a:xfrm>
            <a:off x="736958" y="4293096"/>
            <a:ext cx="77942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b="1" dirty="0">
                <a:latin typeface="Barlow Condensed" panose="020B0604020202020204" charset="-18"/>
              </a:rPr>
              <a:t>Zarząd Agencji w 2024 roku</a:t>
            </a:r>
            <a:r>
              <a:rPr lang="pl-PL" sz="2400" dirty="0">
                <a:latin typeface="Barlow Condensed" panose="020B0604020202020204" charset="-18"/>
              </a:rPr>
              <a:t> sprawowali: </a:t>
            </a:r>
          </a:p>
          <a:p>
            <a:pPr algn="just"/>
            <a:r>
              <a:rPr lang="pl-PL" sz="2400" b="1" dirty="0">
                <a:latin typeface="Barlow Condensed" panose="020B0604020202020204" charset="-18"/>
              </a:rPr>
              <a:t>Prezes zarządu </a:t>
            </a:r>
            <a:r>
              <a:rPr lang="pl-PL" sz="2400" dirty="0">
                <a:latin typeface="Barlow Condensed" panose="020B0604020202020204" charset="-18"/>
              </a:rPr>
              <a:t>-</a:t>
            </a:r>
            <a:r>
              <a:rPr lang="pl-PL" sz="2400" b="1" dirty="0">
                <a:latin typeface="Barlow Condensed" panose="020B0604020202020204" charset="-18"/>
              </a:rPr>
              <a:t> </a:t>
            </a:r>
            <a:r>
              <a:rPr lang="pl-PL" sz="2400" dirty="0">
                <a:latin typeface="Barlow Condensed" panose="020B0604020202020204" charset="-18"/>
              </a:rPr>
              <a:t>Sebastian </a:t>
            </a:r>
            <a:r>
              <a:rPr lang="pl-PL" sz="2400" dirty="0" err="1">
                <a:latin typeface="Barlow Condensed" panose="020B0604020202020204" charset="-18"/>
              </a:rPr>
              <a:t>Pawlos</a:t>
            </a:r>
            <a:r>
              <a:rPr lang="pl-PL" sz="2400" dirty="0">
                <a:latin typeface="Barlow Condensed" panose="020B0604020202020204" charset="-18"/>
              </a:rPr>
              <a:t>,</a:t>
            </a:r>
          </a:p>
          <a:p>
            <a:pPr algn="just"/>
            <a:r>
              <a:rPr lang="pl-PL" sz="2400" b="1" dirty="0">
                <a:latin typeface="Barlow Condensed" panose="020B0604020202020204" charset="-18"/>
              </a:rPr>
              <a:t>Wiceprezes zarządu </a:t>
            </a:r>
            <a:r>
              <a:rPr lang="pl-PL" sz="2400" dirty="0">
                <a:latin typeface="Barlow Condensed" panose="020B0604020202020204" charset="-18"/>
              </a:rPr>
              <a:t>– Ewelina Mysłek. </a:t>
            </a:r>
          </a:p>
        </p:txBody>
      </p:sp>
    </p:spTree>
    <p:extLst>
      <p:ext uri="{BB962C8B-B14F-4D97-AF65-F5344CB8AC3E}">
        <p14:creationId xmlns:p14="http://schemas.microsoft.com/office/powerpoint/2010/main" val="2019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13225" y="1390518"/>
            <a:ext cx="7873575" cy="4882294"/>
          </a:xfrm>
        </p:spPr>
        <p:txBody>
          <a:bodyPr/>
          <a:lstStyle/>
          <a:p>
            <a:pPr marL="180975" indent="0" algn="just">
              <a:buNone/>
            </a:pPr>
            <a:r>
              <a:rPr lang="pl-PL" sz="2400" dirty="0"/>
              <a:t>W 2024 roku Zarząd odbył </a:t>
            </a:r>
            <a:r>
              <a:rPr lang="pl-PL" sz="2400" b="1" dirty="0"/>
              <a:t>12 protokołowanych posiedzeń </a:t>
            </a:r>
            <a:r>
              <a:rPr lang="pl-PL" sz="2400" dirty="0"/>
              <a:t>podczas których przyjęto </a:t>
            </a:r>
            <a:r>
              <a:rPr lang="pl-PL" sz="2400" b="1" dirty="0">
                <a:solidFill>
                  <a:schemeClr val="tx1"/>
                </a:solidFill>
              </a:rPr>
              <a:t>20 uchwał </a:t>
            </a:r>
            <a:r>
              <a:rPr lang="pl-PL" sz="2400" dirty="0">
                <a:solidFill>
                  <a:schemeClr val="tx1"/>
                </a:solidFill>
              </a:rPr>
              <a:t>i </a:t>
            </a:r>
            <a:r>
              <a:rPr lang="pl-PL" sz="2400" b="1" dirty="0">
                <a:solidFill>
                  <a:schemeClr val="tx1"/>
                </a:solidFill>
              </a:rPr>
              <a:t>17 </a:t>
            </a:r>
            <a:r>
              <a:rPr lang="pl-PL" sz="2400" b="1" dirty="0"/>
              <a:t>zarządzeń </a:t>
            </a:r>
            <a:r>
              <a:rPr lang="pl-PL" sz="2400" dirty="0"/>
              <a:t>dotyczących następujących tematów: </a:t>
            </a:r>
          </a:p>
          <a:p>
            <a:pPr>
              <a:buNone/>
            </a:pPr>
            <a:endParaRPr lang="pl-PL" sz="1000" dirty="0"/>
          </a:p>
          <a:p>
            <a:pPr algn="just">
              <a:buSzPct val="50000"/>
              <a:buFont typeface="Wingdings" panose="05000000000000000000" pitchFamily="2" charset="2"/>
              <a:buChar char="q"/>
            </a:pPr>
            <a:r>
              <a:rPr lang="pl-PL" sz="2400" b="1" dirty="0"/>
              <a:t>spraw finansowych spółki,</a:t>
            </a:r>
            <a:r>
              <a:rPr lang="pl-PL" sz="2400" dirty="0"/>
              <a:t> </a:t>
            </a:r>
            <a:r>
              <a:rPr lang="pl-PL" sz="2400" b="1" dirty="0"/>
              <a:t>spraw organizacyjnych, kadrowo-personalnych, realizacji zadań zaplanowanych na 2024 r.,</a:t>
            </a:r>
          </a:p>
          <a:p>
            <a:pPr algn="just">
              <a:buSzPct val="50000"/>
              <a:buFont typeface="Wingdings" panose="05000000000000000000" pitchFamily="2" charset="2"/>
              <a:buChar char="q"/>
            </a:pPr>
            <a:r>
              <a:rPr lang="pl-PL" sz="2400" dirty="0"/>
              <a:t>realizacji oraz przygotowanie nowych projektów współfinansowanych ze środków funduszy strukturalnych UE,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2400" b="1" dirty="0"/>
              <a:t>pełnienia funkcji Operatora zarządzającego Tarnobrzeskim Parkiem Przemysłowo-Technologicznym</a:t>
            </a:r>
            <a:r>
              <a:rPr lang="pl-PL" sz="2800" dirty="0"/>
              <a:t>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2400" dirty="0"/>
              <a:t>wspierania małych i średnich przedsiębiorstw,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2400" b="1" dirty="0"/>
              <a:t>współpraca z samorządami gmin</a:t>
            </a:r>
            <a:r>
              <a:rPr lang="pl-PL" sz="2400" dirty="0"/>
              <a:t>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2400" dirty="0"/>
              <a:t>współpracy z uczelniami wyższymi i szkołami z Podkarpacia,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2400" b="1" dirty="0"/>
              <a:t>administracji pożyczek w ramach Funduszu Pożyczkowego</a:t>
            </a:r>
            <a:r>
              <a:rPr lang="pl-PL" sz="2400" dirty="0"/>
              <a:t>, 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pl-PL" sz="2400" dirty="0"/>
          </a:p>
          <a:p>
            <a:pPr>
              <a:buFont typeface="Arial" pitchFamily="34" charset="0"/>
              <a:buChar char="•"/>
            </a:pPr>
            <a:endParaRPr lang="pl-PL" sz="2400" dirty="0"/>
          </a:p>
          <a:p>
            <a:pPr>
              <a:buNone/>
            </a:pPr>
            <a:endParaRPr lang="pl-PL" dirty="0"/>
          </a:p>
        </p:txBody>
      </p:sp>
      <p:sp>
        <p:nvSpPr>
          <p:cNvPr id="7" name="Tytuł 7"/>
          <p:cNvSpPr>
            <a:spLocks noGrp="1"/>
          </p:cNvSpPr>
          <p:nvPr>
            <p:ph type="title"/>
          </p:nvPr>
        </p:nvSpPr>
        <p:spPr>
          <a:xfrm>
            <a:off x="611560" y="311648"/>
            <a:ext cx="7716426" cy="652400"/>
          </a:xfrm>
        </p:spPr>
        <p:txBody>
          <a:bodyPr/>
          <a:lstStyle/>
          <a:p>
            <a:r>
              <a:rPr lang="pl-PL" dirty="0">
                <a:solidFill>
                  <a:schemeClr val="tx1"/>
                </a:solidFill>
              </a:rPr>
              <a:t>Sprawozdanie z prac Zarządu w 2024 roku </a:t>
            </a:r>
            <a:br>
              <a:rPr lang="pl-PL" dirty="0">
                <a:solidFill>
                  <a:schemeClr val="tx1"/>
                </a:solidFill>
              </a:rPr>
            </a:br>
            <a:endParaRPr lang="pl-PL" dirty="0"/>
          </a:p>
        </p:txBody>
      </p:sp>
      <p:pic>
        <p:nvPicPr>
          <p:cNvPr id="8" name="Obraz 7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834" y="188640"/>
            <a:ext cx="942966" cy="1075948"/>
          </a:xfrm>
          <a:prstGeom prst="rect">
            <a:avLst/>
          </a:prstGeom>
        </p:spPr>
      </p:pic>
      <p:cxnSp>
        <p:nvCxnSpPr>
          <p:cNvPr id="9" name="Google Shape;378;p30"/>
          <p:cNvCxnSpPr/>
          <p:nvPr/>
        </p:nvCxnSpPr>
        <p:spPr>
          <a:xfrm>
            <a:off x="785786" y="1196752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55576" y="1340768"/>
            <a:ext cx="7717500" cy="4608512"/>
          </a:xfrm>
        </p:spPr>
        <p:txBody>
          <a:bodyPr/>
          <a:lstStyle/>
          <a:p>
            <a:pPr marL="152400" indent="0" algn="just">
              <a:buNone/>
            </a:pPr>
            <a:endParaRPr lang="pl-PL" sz="2400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2400" dirty="0"/>
              <a:t>prowadzenia gminnego punktu konsultacyjno-informacyjnego programu „</a:t>
            </a:r>
            <a:r>
              <a:rPr lang="pl-PL" sz="2400" i="1" dirty="0"/>
              <a:t>Czyste Powietrze</a:t>
            </a:r>
            <a:r>
              <a:rPr lang="pl-PL" sz="2400" dirty="0"/>
              <a:t>”,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2400" b="1" dirty="0"/>
              <a:t>zarządzenia Inkubatorem Przedsiębiorczości Tarnobrzeskiej Agencji Rozwoju Regionalnego S.A.,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2400" dirty="0"/>
              <a:t>prowadzenia biura rachunkowego oferującego usługi dla jednoosobowych działalności gospodarczych, fundacji, stowarzyszeń,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2400" b="1" dirty="0"/>
              <a:t>prowadzenie szkoleń w zakresie kompetencji miękkich jak </a:t>
            </a:r>
            <a:br>
              <a:rPr lang="pl-PL" sz="2400" b="1" dirty="0"/>
            </a:br>
            <a:r>
              <a:rPr lang="pl-PL" sz="2400" b="1" dirty="0"/>
              <a:t>i twardych dostosowanych do specyfiki firm z różnych dziedzin</a:t>
            </a:r>
            <a:r>
              <a:rPr lang="pl-PL" sz="2400" dirty="0"/>
              <a:t>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2400" dirty="0"/>
              <a:t>zarządzanie powołaną Grupą zakupową energii elektrycznej na terenie Miasta Tarnobrzeg 2024-2025 r. </a:t>
            </a:r>
          </a:p>
          <a:p>
            <a:pPr>
              <a:buFont typeface="Arial" pitchFamily="34" charset="0"/>
              <a:buChar char="•"/>
            </a:pPr>
            <a:endParaRPr lang="pl-PL" sz="2400" dirty="0"/>
          </a:p>
          <a:p>
            <a:pPr>
              <a:buNone/>
            </a:pPr>
            <a:endParaRPr lang="pl-PL" dirty="0"/>
          </a:p>
        </p:txBody>
      </p:sp>
      <p:sp>
        <p:nvSpPr>
          <p:cNvPr id="7" name="Tytuł 7"/>
          <p:cNvSpPr>
            <a:spLocks noGrp="1"/>
          </p:cNvSpPr>
          <p:nvPr>
            <p:ph type="title"/>
          </p:nvPr>
        </p:nvSpPr>
        <p:spPr>
          <a:xfrm>
            <a:off x="755576" y="428604"/>
            <a:ext cx="7716426" cy="652400"/>
          </a:xfrm>
        </p:spPr>
        <p:txBody>
          <a:bodyPr/>
          <a:lstStyle/>
          <a:p>
            <a:r>
              <a:rPr lang="pl-PL" dirty="0">
                <a:solidFill>
                  <a:schemeClr val="tx1"/>
                </a:solidFill>
              </a:rPr>
              <a:t>Sprawozdanie z prac Zarządu w 2024 roku </a:t>
            </a:r>
            <a:br>
              <a:rPr lang="pl-PL" dirty="0">
                <a:solidFill>
                  <a:schemeClr val="tx1"/>
                </a:solidFill>
              </a:rPr>
            </a:br>
            <a:endParaRPr lang="pl-PL" dirty="0"/>
          </a:p>
        </p:txBody>
      </p:sp>
      <p:pic>
        <p:nvPicPr>
          <p:cNvPr id="8" name="Obraz 7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834" y="428604"/>
            <a:ext cx="942966" cy="1075948"/>
          </a:xfrm>
          <a:prstGeom prst="rect">
            <a:avLst/>
          </a:prstGeom>
        </p:spPr>
      </p:pic>
      <p:cxnSp>
        <p:nvCxnSpPr>
          <p:cNvPr id="9" name="Google Shape;378;p30"/>
          <p:cNvCxnSpPr/>
          <p:nvPr/>
        </p:nvCxnSpPr>
        <p:spPr>
          <a:xfrm>
            <a:off x="785786" y="1196752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5651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19663" y="1504552"/>
            <a:ext cx="8047248" cy="4738278"/>
          </a:xfrm>
        </p:spPr>
        <p:txBody>
          <a:bodyPr/>
          <a:lstStyle/>
          <a:p>
            <a:pPr marL="180975" indent="0" algn="just">
              <a:buNone/>
            </a:pPr>
            <a:r>
              <a:rPr lang="pl-PL" sz="2400" dirty="0"/>
              <a:t>Podsumowując działalność Tarnobrzeskiej Agencji Rozwoju Regionalnego S.A. w 2024 roku: </a:t>
            </a:r>
          </a:p>
          <a:p>
            <a:pPr>
              <a:buNone/>
            </a:pPr>
            <a:endParaRPr lang="pl-PL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2400" dirty="0"/>
              <a:t>zrealizowano 23 szkolenia na których przeszkolono 194 osoby,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2400" dirty="0"/>
              <a:t>klienci </a:t>
            </a:r>
            <a:r>
              <a:rPr lang="pl-PL" sz="2400" b="1" dirty="0"/>
              <a:t>Funduszu Pożyczkowego </a:t>
            </a:r>
            <a:r>
              <a:rPr lang="pl-PL" sz="2400" dirty="0"/>
              <a:t>łącznie dokonali spłat w wysokości </a:t>
            </a:r>
            <a:r>
              <a:rPr lang="pl-PL" sz="2400" b="1" dirty="0"/>
              <a:t>49.045,48 zł,</a:t>
            </a:r>
            <a:endParaRPr lang="pl-PL" sz="2400" b="1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l-PL" sz="2400" dirty="0">
                <a:solidFill>
                  <a:schemeClr val="tx1"/>
                </a:solidFill>
              </a:rPr>
              <a:t>odbyło się </a:t>
            </a:r>
            <a:r>
              <a:rPr lang="pl-PL" sz="2400" b="1" dirty="0">
                <a:solidFill>
                  <a:schemeClr val="tx1"/>
                </a:solidFill>
              </a:rPr>
              <a:t>240 konsultacji</a:t>
            </a:r>
            <a:r>
              <a:rPr lang="pl-PL" sz="2400" dirty="0">
                <a:solidFill>
                  <a:schemeClr val="tx1"/>
                </a:solidFill>
              </a:rPr>
              <a:t> z mieszkańcami miasta Tarnobrzega. Przygotowano </a:t>
            </a:r>
            <a:r>
              <a:rPr lang="pl-PL" sz="2400" b="1" dirty="0">
                <a:solidFill>
                  <a:schemeClr val="tx1"/>
                </a:solidFill>
              </a:rPr>
              <a:t>76 wniosków </a:t>
            </a:r>
            <a:r>
              <a:rPr lang="pl-PL" sz="2400" dirty="0">
                <a:solidFill>
                  <a:schemeClr val="tx1"/>
                </a:solidFill>
              </a:rPr>
              <a:t>na realizację programu „Czyste Powietrze”, dokonano 50 rozliczeń inwestycji. </a:t>
            </a:r>
          </a:p>
          <a:p>
            <a:pPr marL="446088" indent="0">
              <a:buNone/>
            </a:pPr>
            <a:r>
              <a:rPr lang="pl-PL" sz="2400" dirty="0">
                <a:solidFill>
                  <a:schemeClr val="tx1"/>
                </a:solidFill>
              </a:rPr>
              <a:t>Pozyskane dofinansowanie: </a:t>
            </a:r>
            <a:r>
              <a:rPr lang="pl-PL" sz="2400" b="1" dirty="0">
                <a:solidFill>
                  <a:schemeClr val="tx1"/>
                </a:solidFill>
              </a:rPr>
              <a:t>911.292,75 z</a:t>
            </a:r>
            <a:r>
              <a:rPr lang="pl-PL" sz="2400" dirty="0">
                <a:solidFill>
                  <a:schemeClr val="tx1"/>
                </a:solidFill>
              </a:rPr>
              <a:t>ł,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2400" dirty="0"/>
              <a:t>opracowano Strategię Rozwoju dla Miasta Tarnobrzega na lata 2021 – 2027</a:t>
            </a:r>
            <a:r>
              <a:rPr lang="pl-PL" sz="2400" dirty="0">
                <a:solidFill>
                  <a:schemeClr val="tx2"/>
                </a:solidFill>
              </a:rPr>
              <a:t>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2400" dirty="0"/>
              <a:t>opracowano </a:t>
            </a:r>
            <a:r>
              <a:rPr lang="pl-PL" sz="2400" b="1" dirty="0"/>
              <a:t>Strategię ZIT </a:t>
            </a:r>
            <a:r>
              <a:rPr lang="pl-PL" sz="2400" dirty="0"/>
              <a:t>– część diagnostyczną,</a:t>
            </a:r>
          </a:p>
          <a:p>
            <a:endParaRPr lang="pl-PL" sz="3200" b="1" dirty="0"/>
          </a:p>
          <a:p>
            <a:pPr>
              <a:buNone/>
            </a:pPr>
            <a:endParaRPr lang="pl-PL" sz="2400" dirty="0"/>
          </a:p>
          <a:p>
            <a:pPr>
              <a:buNone/>
            </a:pPr>
            <a:endParaRPr lang="pl-PL" dirty="0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754210" y="402285"/>
            <a:ext cx="7716426" cy="652400"/>
          </a:xfrm>
        </p:spPr>
        <p:txBody>
          <a:bodyPr/>
          <a:lstStyle/>
          <a:p>
            <a:r>
              <a:rPr lang="pl-PL" dirty="0"/>
              <a:t>TARR S.A. – 2024 r.</a:t>
            </a:r>
          </a:p>
        </p:txBody>
      </p:sp>
      <p:pic>
        <p:nvPicPr>
          <p:cNvPr id="9" name="Obraz 8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834" y="428604"/>
            <a:ext cx="942966" cy="1075948"/>
          </a:xfrm>
          <a:prstGeom prst="rect">
            <a:avLst/>
          </a:prstGeom>
        </p:spPr>
      </p:pic>
      <p:cxnSp>
        <p:nvCxnSpPr>
          <p:cNvPr id="10" name="Google Shape;378;p30"/>
          <p:cNvCxnSpPr/>
          <p:nvPr/>
        </p:nvCxnSpPr>
        <p:spPr>
          <a:xfrm>
            <a:off x="785786" y="1268760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TARR 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604" y="169453"/>
            <a:ext cx="942966" cy="1075948"/>
          </a:xfrm>
          <a:prstGeom prst="rect">
            <a:avLst/>
          </a:prstGeom>
        </p:spPr>
      </p:pic>
      <p:sp>
        <p:nvSpPr>
          <p:cNvPr id="6" name="Tytuł 7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16426" cy="652400"/>
          </a:xfrm>
        </p:spPr>
        <p:txBody>
          <a:bodyPr/>
          <a:lstStyle/>
          <a:p>
            <a:r>
              <a:rPr lang="pl-PL" dirty="0"/>
              <a:t>TARR S.A. – 2024 r. c.d.</a:t>
            </a:r>
          </a:p>
        </p:txBody>
      </p:sp>
      <p:cxnSp>
        <p:nvCxnSpPr>
          <p:cNvPr id="7" name="Google Shape;378;p30"/>
          <p:cNvCxnSpPr/>
          <p:nvPr/>
        </p:nvCxnSpPr>
        <p:spPr>
          <a:xfrm>
            <a:off x="785786" y="1052736"/>
            <a:ext cx="6000792" cy="1588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Symbol zastępczy tekstu 2"/>
          <p:cNvSpPr>
            <a:spLocks noGrp="1"/>
          </p:cNvSpPr>
          <p:nvPr>
            <p:ph type="body" idx="1"/>
          </p:nvPr>
        </p:nvSpPr>
        <p:spPr>
          <a:xfrm>
            <a:off x="467544" y="1054324"/>
            <a:ext cx="8143931" cy="4881724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pl-PL" sz="2400" dirty="0"/>
              <a:t>zorganizowano </a:t>
            </a:r>
            <a:r>
              <a:rPr lang="pl-PL" sz="2400" b="1" dirty="0"/>
              <a:t>dni Otwarte Funduszy Europejskich</a:t>
            </a:r>
            <a:r>
              <a:rPr lang="pl-PL" sz="2400" dirty="0"/>
              <a:t>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2400" dirty="0"/>
              <a:t>prowadzono </a:t>
            </a:r>
            <a:r>
              <a:rPr lang="pl-PL" sz="2400" b="1" dirty="0"/>
              <a:t>biuro rachunkowe </a:t>
            </a:r>
            <a:r>
              <a:rPr lang="pl-PL" sz="2400" dirty="0"/>
              <a:t>Tarnobrzeskiej Agencji Rozwoju Regionalnego S.A. oferujące usługi dla jednoosobowych działalności gospodarczych, fundacji, stowarzyszeń,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2400" dirty="0"/>
              <a:t>zarządzano powołaną Grupą zakupową energii elektrycznej na terenie Miasta Tarnobrzeg,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2400" dirty="0"/>
              <a:t>prowadzono działalność związaną z </a:t>
            </a:r>
            <a:r>
              <a:rPr lang="pl-PL" sz="2400" b="1" dirty="0"/>
              <a:t>wynajem powierzchni biurowych</a:t>
            </a:r>
            <a:r>
              <a:rPr lang="pl-PL" sz="2400" dirty="0"/>
              <a:t> </a:t>
            </a:r>
            <a:br>
              <a:rPr lang="pl-PL" sz="2400" dirty="0"/>
            </a:br>
            <a:r>
              <a:rPr lang="pl-PL" sz="2400" dirty="0"/>
              <a:t>w </a:t>
            </a:r>
            <a:r>
              <a:rPr lang="pl-PL" sz="2400" b="1" dirty="0"/>
              <a:t>„Inkubatorze Przedsiębiorczości”</a:t>
            </a:r>
            <a:r>
              <a:rPr lang="pl-PL" sz="2400" dirty="0"/>
              <a:t> Tarnobrzeskiej Agencji Rozwoju Regionalnego S.A.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2400" dirty="0"/>
              <a:t>przygotowano międzynarodowy projekt oraz koordynowano prace zespołu projektowego Partnera Wiodącego - Miasto Tarnobrzeg (PL) oraz Partnera Projektu Rezerwat Narodowy "Zamki Tarnopolszczyzny" (UA) przy realizacji projektu pt.: </a:t>
            </a:r>
            <a:r>
              <a:rPr lang="pl-PL" sz="2400" b="1" dirty="0"/>
              <a:t>„New </a:t>
            </a:r>
            <a:r>
              <a:rPr lang="pl-PL" sz="2400" b="1" dirty="0" err="1"/>
              <a:t>historical</a:t>
            </a:r>
            <a:r>
              <a:rPr lang="pl-PL" sz="2400" b="1" dirty="0"/>
              <a:t> life of Wiśniowiec and Tarnobrzeg </a:t>
            </a:r>
            <a:r>
              <a:rPr lang="pl-PL" sz="2400" b="1" dirty="0" err="1"/>
              <a:t>parks</a:t>
            </a:r>
            <a:r>
              <a:rPr lang="pl-PL" sz="2400" b="1" dirty="0"/>
              <a:t>”</a:t>
            </a:r>
            <a:r>
              <a:rPr lang="pl-PL" sz="2400" dirty="0"/>
              <a:t> finansowanego w ramach </a:t>
            </a:r>
            <a:r>
              <a:rPr lang="pl-PL" sz="2400" b="1" dirty="0"/>
              <a:t>Programu Interreg NEXT Polska  - Ukraina 2021-2027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Morpheus Professional">
  <a:themeElements>
    <a:clrScheme name="Simple Light">
      <a:dk1>
        <a:srgbClr val="000000"/>
      </a:dk1>
      <a:lt1>
        <a:srgbClr val="FFFFFF"/>
      </a:lt1>
      <a:dk2>
        <a:srgbClr val="34568B"/>
      </a:dk2>
      <a:lt2>
        <a:srgbClr val="3B9CD1"/>
      </a:lt2>
      <a:accent1>
        <a:srgbClr val="34568B"/>
      </a:accent1>
      <a:accent2>
        <a:srgbClr val="212121"/>
      </a:accent2>
      <a:accent3>
        <a:srgbClr val="3B9CD1"/>
      </a:accent3>
      <a:accent4>
        <a:srgbClr val="212121"/>
      </a:accent4>
      <a:accent5>
        <a:srgbClr val="FFFFFF"/>
      </a:accent5>
      <a:accent6>
        <a:srgbClr val="34568B"/>
      </a:accent6>
      <a:hlink>
        <a:srgbClr val="3B9CD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9481</TotalTime>
  <Words>2628</Words>
  <Application>Microsoft Office PowerPoint</Application>
  <PresentationFormat>Rzutnik</PresentationFormat>
  <Paragraphs>680</Paragraphs>
  <Slides>43</Slides>
  <Notes>12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49" baseType="lpstr">
      <vt:lpstr>Arial</vt:lpstr>
      <vt:lpstr>Barlow Condensed</vt:lpstr>
      <vt:lpstr>Wingdings</vt:lpstr>
      <vt:lpstr>Times New Roman</vt:lpstr>
      <vt:lpstr>Calibri</vt:lpstr>
      <vt:lpstr>Morpheus Professional</vt:lpstr>
      <vt:lpstr>Sprawozdanie z działalności Tarnobrzeskiej Agencji Rozwoju Regionalnego S.A.  w Tarnobrzegu  za okres od 1-01-2024 r. do 31-12-2024 r. </vt:lpstr>
      <vt:lpstr>Głównymi akcjonariuszami Tarnobrzeskiej Agencji Rozwoju Regionalnego S.A. są:</vt:lpstr>
      <vt:lpstr>Struktura Akcjonariuszy (liczba akcji / % udział akcjonariuszy w kapitale akcyjnym)</vt:lpstr>
      <vt:lpstr>Struktura Akcjonariuszy (liczba głosów / udział % głosów)</vt:lpstr>
      <vt:lpstr>WŁADZE SPÓŁKI </vt:lpstr>
      <vt:lpstr>Sprawozdanie z prac Zarządu w 2024 roku  </vt:lpstr>
      <vt:lpstr>Sprawozdanie z prac Zarządu w 2024 roku  </vt:lpstr>
      <vt:lpstr>TARR S.A. – 2024 r.</vt:lpstr>
      <vt:lpstr>TARR S.A. – 2024 r. c.d.</vt:lpstr>
      <vt:lpstr>TARR S.A. – 2024 r. c.d.</vt:lpstr>
      <vt:lpstr>Tarnobrzeski Park Przemysłowo - Technologiczny</vt:lpstr>
      <vt:lpstr>TPPT – c.d.</vt:lpstr>
      <vt:lpstr>TPPT – c.d.</vt:lpstr>
      <vt:lpstr>Zarządzanie Inkubatorem Przedsiębiorczości TARR S.A. w 2024 r.</vt:lpstr>
      <vt:lpstr>Realizacja projektów – 2024 r.</vt:lpstr>
      <vt:lpstr>Realizacja projektów – 2024 r.</vt:lpstr>
      <vt:lpstr>Realizacja projektów – c.d.</vt:lpstr>
      <vt:lpstr>Realizacja projektów – 2024 r.</vt:lpstr>
      <vt:lpstr>Realizacja projektów – 2024 r.</vt:lpstr>
      <vt:lpstr>Realizacja projektów – 2024 r.</vt:lpstr>
      <vt:lpstr>Realizacja projektów – 2024 r.</vt:lpstr>
      <vt:lpstr>Realizacja projektów – 2024 r.</vt:lpstr>
      <vt:lpstr>Kierunki rozwoju</vt:lpstr>
      <vt:lpstr>Kierunki rozwoju</vt:lpstr>
      <vt:lpstr>Realizacja projektów – c.d.</vt:lpstr>
      <vt:lpstr>Realizacja projektów – c.d.</vt:lpstr>
      <vt:lpstr>Zatrudnienie</vt:lpstr>
      <vt:lpstr>Sprawozdanie finansowe  Tarnobrzeskiej Agencji Rozwoju  Regionalnego S.A. zawiera : </vt:lpstr>
      <vt:lpstr>Rachunek zysków i strat  </vt:lpstr>
      <vt:lpstr>Rachunek zysków i strat</vt:lpstr>
      <vt:lpstr>Rachunek zysków i strat</vt:lpstr>
      <vt:lpstr>Rachunek zysków i strat</vt:lpstr>
      <vt:lpstr>Rachunek zysków i strat</vt:lpstr>
      <vt:lpstr>Rachunek zysków i strat Struktura kosztów działalności operacyjnej wg. kierunków działania:  </vt:lpstr>
      <vt:lpstr>BILANS  1.1 Grupa A – Aktywa trwałe</vt:lpstr>
      <vt:lpstr>BILANS  1.1 Grupa A – Aktywa obrotowe  </vt:lpstr>
      <vt:lpstr>BILANS  1.1 Grupa A – Aktywa obrotowe  </vt:lpstr>
      <vt:lpstr>BILANS  1.1 Grupa A – Aktywa obrotowe  </vt:lpstr>
      <vt:lpstr>BILANS  2.1 Kapitał własny </vt:lpstr>
      <vt:lpstr>BILANS  </vt:lpstr>
      <vt:lpstr>BILANS  </vt:lpstr>
      <vt:lpstr>Prezentacja programu PowerPoint</vt:lpstr>
      <vt:lpstr>Dziękuję za uwagę!  Tarnobrzeska Agencja Rozwoju Regionalnego S.A.  ul. M. Dąbrowskiej 15 39-400 Tarnobrzeg tel. +48 15 822 00 22 e-mail: tarr@tarr.pl  lub  sekretariat@tarr.pl www.tarr.pl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Zmiany w formie audytu  energetycznego</dc:title>
  <dc:creator>edyta</dc:creator>
  <cp:lastModifiedBy>Sebastian Pawlos</cp:lastModifiedBy>
  <cp:revision>291</cp:revision>
  <cp:lastPrinted>2024-06-13T10:38:22Z</cp:lastPrinted>
  <dcterms:modified xsi:type="dcterms:W3CDTF">2025-06-24T12:05:34Z</dcterms:modified>
</cp:coreProperties>
</file>