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49"/>
  </p:notesMasterIdLst>
  <p:handoutMasterIdLst>
    <p:handoutMasterId r:id="rId50"/>
  </p:handoutMasterIdLst>
  <p:sldIdLst>
    <p:sldId id="256" r:id="rId2"/>
    <p:sldId id="395" r:id="rId3"/>
    <p:sldId id="410" r:id="rId4"/>
    <p:sldId id="337" r:id="rId5"/>
    <p:sldId id="396" r:id="rId6"/>
    <p:sldId id="338" r:id="rId7"/>
    <p:sldId id="397" r:id="rId8"/>
    <p:sldId id="340" r:id="rId9"/>
    <p:sldId id="347" r:id="rId10"/>
    <p:sldId id="429" r:id="rId11"/>
    <p:sldId id="411" r:id="rId12"/>
    <p:sldId id="350" r:id="rId13"/>
    <p:sldId id="415" r:id="rId14"/>
    <p:sldId id="413" r:id="rId15"/>
    <p:sldId id="423" r:id="rId16"/>
    <p:sldId id="430" r:id="rId17"/>
    <p:sldId id="431" r:id="rId18"/>
    <p:sldId id="432" r:id="rId19"/>
    <p:sldId id="417" r:id="rId20"/>
    <p:sldId id="422" r:id="rId21"/>
    <p:sldId id="425" r:id="rId22"/>
    <p:sldId id="433" r:id="rId23"/>
    <p:sldId id="434" r:id="rId24"/>
    <p:sldId id="419" r:id="rId25"/>
    <p:sldId id="424" r:id="rId26"/>
    <p:sldId id="404" r:id="rId27"/>
    <p:sldId id="435" r:id="rId28"/>
    <p:sldId id="426" r:id="rId29"/>
    <p:sldId id="427" r:id="rId30"/>
    <p:sldId id="384" r:id="rId31"/>
    <p:sldId id="428" r:id="rId32"/>
    <p:sldId id="354" r:id="rId33"/>
    <p:sldId id="364" r:id="rId34"/>
    <p:sldId id="373" r:id="rId35"/>
    <p:sldId id="390" r:id="rId36"/>
    <p:sldId id="408" r:id="rId37"/>
    <p:sldId id="405" r:id="rId38"/>
    <p:sldId id="409" r:id="rId39"/>
    <p:sldId id="365" r:id="rId40"/>
    <p:sldId id="366" r:id="rId41"/>
    <p:sldId id="367" r:id="rId42"/>
    <p:sldId id="368" r:id="rId43"/>
    <p:sldId id="380" r:id="rId44"/>
    <p:sldId id="371" r:id="rId45"/>
    <p:sldId id="391" r:id="rId46"/>
    <p:sldId id="377" r:id="rId47"/>
    <p:sldId id="363" r:id="rId48"/>
  </p:sldIdLst>
  <p:sldSz cx="9144000" cy="6858000" type="overhead"/>
  <p:notesSz cx="6797675" cy="9928225"/>
  <p:embeddedFontLst>
    <p:embeddedFont>
      <p:font typeface="Barlow Condensed" panose="00000506000000000000" pitchFamily="2" charset="-18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ekcja domyślna" id="{EEB9AAF1-0AD6-4CA1-A22A-442FEE62977D}">
          <p14:sldIdLst>
            <p14:sldId id="256"/>
            <p14:sldId id="395"/>
            <p14:sldId id="410"/>
            <p14:sldId id="337"/>
            <p14:sldId id="396"/>
            <p14:sldId id="338"/>
            <p14:sldId id="397"/>
            <p14:sldId id="340"/>
            <p14:sldId id="347"/>
            <p14:sldId id="429"/>
            <p14:sldId id="411"/>
          </p14:sldIdLst>
        </p14:section>
        <p14:section name="Sekcja bez tytułu" id="{86BE9CB5-3DB6-4E27-A795-3D11F61B319D}">
          <p14:sldIdLst>
            <p14:sldId id="350"/>
            <p14:sldId id="415"/>
            <p14:sldId id="413"/>
            <p14:sldId id="423"/>
            <p14:sldId id="430"/>
            <p14:sldId id="431"/>
            <p14:sldId id="432"/>
            <p14:sldId id="417"/>
            <p14:sldId id="422"/>
            <p14:sldId id="425"/>
            <p14:sldId id="433"/>
            <p14:sldId id="434"/>
            <p14:sldId id="419"/>
            <p14:sldId id="424"/>
            <p14:sldId id="404"/>
            <p14:sldId id="435"/>
            <p14:sldId id="426"/>
            <p14:sldId id="427"/>
            <p14:sldId id="384"/>
            <p14:sldId id="428"/>
            <p14:sldId id="354"/>
            <p14:sldId id="364"/>
            <p14:sldId id="373"/>
            <p14:sldId id="390"/>
            <p14:sldId id="408"/>
            <p14:sldId id="405"/>
            <p14:sldId id="409"/>
            <p14:sldId id="365"/>
            <p14:sldId id="366"/>
            <p14:sldId id="367"/>
            <p14:sldId id="368"/>
            <p14:sldId id="380"/>
            <p14:sldId id="371"/>
            <p14:sldId id="391"/>
            <p14:sldId id="377"/>
            <p14:sldId id="3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617ACA0-ED09-1482-EE2E-EEA7CB6BC841}" name="Tarnobrzeska Agencja Rozwoju Regionalnego S.A. w Tarnobrzegu" initials="AK" userId="S::tarr@tarrsatbg.onmicrosoft.com::a4a34714-0782-4b68-8e8d-bf4eea55fee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56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37D306-718E-44AF-9A17-8962E4460C68}">
  <a:tblStyle styleId="{BD37D306-718E-44AF-9A17-8962E4460C6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 varScale="1">
        <p:scale>
          <a:sx n="121" d="100"/>
          <a:sy n="121" d="100"/>
        </p:scale>
        <p:origin x="133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8/10/relationships/authors" Target="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explosion val="14"/>
          <c:dLbls>
            <c:dLbl>
              <c:idx val="0"/>
              <c:layout>
                <c:manualLayout>
                  <c:x val="-0.10777885092845718"/>
                  <c:y val="0.14723503932195176"/>
                </c:manualLayout>
              </c:layout>
              <c:tx>
                <c:rich>
                  <a:bodyPr/>
                  <a:lstStyle/>
                  <a:p>
                    <a:r>
                      <a:rPr lang="en-US" sz="2400"/>
                      <a:t>483; </a:t>
                    </a:r>
                    <a:r>
                      <a:rPr lang="en-US" sz="2400" b="1"/>
                      <a:t>18%</a:t>
                    </a:r>
                    <a:endParaRPr lang="en-US" b="1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EBD-46CB-AC83-2FBF69DD5AB1}"/>
                </c:ext>
              </c:extLst>
            </c:dLbl>
            <c:dLbl>
              <c:idx val="1"/>
              <c:layout>
                <c:manualLayout>
                  <c:x val="0.14025515521578513"/>
                  <c:y val="-0.26731897797981602"/>
                </c:manualLayout>
              </c:layout>
              <c:tx>
                <c:rich>
                  <a:bodyPr/>
                  <a:lstStyle/>
                  <a:p>
                    <a:r>
                      <a:rPr lang="en-US" sz="2400"/>
                      <a:t>1991; </a:t>
                    </a:r>
                    <a:r>
                      <a:rPr lang="en-US" sz="2400" b="1"/>
                      <a:t>75%</a:t>
                    </a:r>
                    <a:endParaRPr lang="en-US" b="1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EBD-46CB-AC83-2FBF69DD5AB1}"/>
                </c:ext>
              </c:extLst>
            </c:dLbl>
            <c:dLbl>
              <c:idx val="2"/>
              <c:layout>
                <c:manualLayout>
                  <c:x val="-4.2721582879063191E-2"/>
                  <c:y val="1.2405164410750149E-2"/>
                </c:manualLayout>
              </c:layout>
              <c:tx>
                <c:rich>
                  <a:bodyPr/>
                  <a:lstStyle/>
                  <a:p>
                    <a:r>
                      <a:rPr lang="en-US" sz="2400"/>
                      <a:t>50; </a:t>
                    </a:r>
                    <a:r>
                      <a:rPr lang="en-US" sz="2400" b="1"/>
                      <a:t>2%</a:t>
                    </a:r>
                    <a:endParaRPr lang="en-US" b="1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EBD-46CB-AC83-2FBF69DD5AB1}"/>
                </c:ext>
              </c:extLst>
            </c:dLbl>
            <c:dLbl>
              <c:idx val="3"/>
              <c:layout>
                <c:manualLayout>
                  <c:x val="2.8182428339908656E-2"/>
                  <c:y val="-1.535932854886132E-3"/>
                </c:manualLayout>
              </c:layout>
              <c:tx>
                <c:rich>
                  <a:bodyPr/>
                  <a:lstStyle/>
                  <a:p>
                    <a:r>
                      <a:rPr lang="en-US" sz="2400"/>
                      <a:t>127; </a:t>
                    </a:r>
                    <a:r>
                      <a:rPr lang="en-US" sz="2400" b="1"/>
                      <a:t>5%</a:t>
                    </a:r>
                    <a:endParaRPr lang="en-US" b="1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EBD-46CB-AC83-2FBF69DD5A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Arkusz1!$C$50:$C$53</c:f>
              <c:strCache>
                <c:ptCount val="4"/>
                <c:pt idx="0">
                  <c:v>Samorząd Województwa Podkarpackiego</c:v>
                </c:pt>
                <c:pt idx="1">
                  <c:v>Miasto Tarnobrzeg</c:v>
                </c:pt>
                <c:pt idx="2">
                  <c:v>„Siarkopol” Tarnobrzeg Sp. z o.o.</c:v>
                </c:pt>
                <c:pt idx="3">
                  <c:v>Pozostali</c:v>
                </c:pt>
              </c:strCache>
            </c:strRef>
          </c:cat>
          <c:val>
            <c:numRef>
              <c:f>Arkusz1!$D$50:$D$53</c:f>
              <c:numCache>
                <c:formatCode>General</c:formatCode>
                <c:ptCount val="4"/>
                <c:pt idx="0">
                  <c:v>483</c:v>
                </c:pt>
                <c:pt idx="1">
                  <c:v>1991</c:v>
                </c:pt>
                <c:pt idx="2">
                  <c:v>50</c:v>
                </c:pt>
                <c:pt idx="3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BD-46CB-AC83-2FBF69DD5AB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8983024211370672"/>
          <c:y val="0.30730499910179898"/>
          <c:w val="0.36720371492025028"/>
          <c:h val="0.4568433927913963"/>
        </c:manualLayout>
      </c:layout>
      <c:overlay val="0"/>
      <c:txPr>
        <a:bodyPr/>
        <a:lstStyle/>
        <a:p>
          <a:pPr>
            <a:defRPr sz="1600"/>
          </a:pPr>
          <a:endParaRPr lang="pl-PL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explosion val="20"/>
          <c:dLbls>
            <c:dLbl>
              <c:idx val="0"/>
              <c:layout>
                <c:manualLayout>
                  <c:x val="-0.14261141395345625"/>
                  <c:y val="0.15171737948322683"/>
                </c:manualLayout>
              </c:layout>
              <c:tx>
                <c:rich>
                  <a:bodyPr/>
                  <a:lstStyle/>
                  <a:p>
                    <a:r>
                      <a:rPr lang="en-US" sz="2400" b="0"/>
                      <a:t>783; </a:t>
                    </a:r>
                    <a:r>
                      <a:rPr lang="en-US" sz="2400"/>
                      <a:t>25%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C82-44C5-92B3-BCC51CCDAFB3}"/>
                </c:ext>
              </c:extLst>
            </c:dLbl>
            <c:dLbl>
              <c:idx val="1"/>
              <c:layout>
                <c:manualLayout>
                  <c:x val="0.18588828378831501"/>
                  <c:y val="-0.18875217917347961"/>
                </c:manualLayout>
              </c:layout>
              <c:tx>
                <c:rich>
                  <a:bodyPr/>
                  <a:lstStyle/>
                  <a:p>
                    <a:r>
                      <a:rPr lang="en-US" sz="2400" b="0"/>
                      <a:t>2087; </a:t>
                    </a:r>
                    <a:r>
                      <a:rPr lang="en-US" sz="2400" b="1"/>
                      <a:t>65%</a:t>
                    </a:r>
                    <a:endParaRPr lang="en-US" b="1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C82-44C5-92B3-BCC51CCDAFB3}"/>
                </c:ext>
              </c:extLst>
            </c:dLbl>
            <c:dLbl>
              <c:idx val="2"/>
              <c:layout>
                <c:manualLayout>
                  <c:x val="-3.4050666574167214E-2"/>
                  <c:y val="-2.6438447771348168E-3"/>
                </c:manualLayout>
              </c:layout>
              <c:tx>
                <c:rich>
                  <a:bodyPr/>
                  <a:lstStyle/>
                  <a:p>
                    <a:r>
                      <a:rPr lang="en-US" sz="2400" b="0"/>
                      <a:t>100; </a:t>
                    </a:r>
                    <a:r>
                      <a:rPr lang="en-US" sz="2400"/>
                      <a:t>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C82-44C5-92B3-BCC51CCDAFB3}"/>
                </c:ext>
              </c:extLst>
            </c:dLbl>
            <c:dLbl>
              <c:idx val="3"/>
              <c:layout>
                <c:manualLayout>
                  <c:x val="8.3943714084197624E-2"/>
                  <c:y val="-3.16137286962841E-2"/>
                </c:manualLayout>
              </c:layout>
              <c:tx>
                <c:rich>
                  <a:bodyPr/>
                  <a:lstStyle/>
                  <a:p>
                    <a:r>
                      <a:rPr lang="en-US" sz="2400" b="0"/>
                      <a:t>224; </a:t>
                    </a:r>
                    <a:r>
                      <a:rPr lang="en-US" sz="2400"/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C82-44C5-92B3-BCC51CCDAF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Arkusz1!$C$8:$C$11</c:f>
              <c:strCache>
                <c:ptCount val="4"/>
                <c:pt idx="0">
                  <c:v>Samorząd Województwa Podkarpackiego</c:v>
                </c:pt>
                <c:pt idx="1">
                  <c:v>Miasto Tarnobrzeg</c:v>
                </c:pt>
                <c:pt idx="2">
                  <c:v>„Siarkopol” Tarnobrzeg Sp. z o.o.</c:v>
                </c:pt>
                <c:pt idx="3">
                  <c:v>Pozostali</c:v>
                </c:pt>
              </c:strCache>
            </c:strRef>
          </c:cat>
          <c:val>
            <c:numRef>
              <c:f>Arkusz1!$D$8:$D$11</c:f>
              <c:numCache>
                <c:formatCode>General</c:formatCode>
                <c:ptCount val="4"/>
                <c:pt idx="0">
                  <c:v>783</c:v>
                </c:pt>
                <c:pt idx="1">
                  <c:v>2087</c:v>
                </c:pt>
                <c:pt idx="2">
                  <c:v>100</c:v>
                </c:pt>
                <c:pt idx="3">
                  <c:v>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82-44C5-92B3-BCC51CCDAFB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8443465491923641"/>
          <c:y val="0.28199150363936465"/>
          <c:w val="0.39941262848751835"/>
          <c:h val="0.51355328644368692"/>
        </c:manualLayout>
      </c:layout>
      <c:overlay val="0"/>
      <c:txPr>
        <a:bodyPr/>
        <a:lstStyle/>
        <a:p>
          <a:pPr>
            <a:defRPr sz="1600"/>
          </a:pPr>
          <a:endParaRPr lang="pl-PL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491"/>
          </a:xfrm>
          <a:prstGeom prst="rect">
            <a:avLst/>
          </a:prstGeom>
        </p:spPr>
        <p:txBody>
          <a:bodyPr vert="horz" lIns="91448" tIns="45724" rIns="91448" bIns="45724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6491"/>
          </a:xfrm>
          <a:prstGeom prst="rect">
            <a:avLst/>
          </a:prstGeom>
        </p:spPr>
        <p:txBody>
          <a:bodyPr vert="horz" lIns="91448" tIns="45724" rIns="91448" bIns="45724" rtlCol="0"/>
          <a:lstStyle>
            <a:lvl1pPr algn="r">
              <a:defRPr sz="1200"/>
            </a:lvl1pPr>
          </a:lstStyle>
          <a:p>
            <a:fld id="{2BB2D25D-8F07-4FD2-9804-50FEA2339324}" type="datetimeFigureOut">
              <a:rPr lang="pl-PL" smtClean="0"/>
              <a:pPr/>
              <a:t>07.07.2026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0138"/>
            <a:ext cx="2946400" cy="496490"/>
          </a:xfrm>
          <a:prstGeom prst="rect">
            <a:avLst/>
          </a:prstGeom>
        </p:spPr>
        <p:txBody>
          <a:bodyPr vert="horz" lIns="91448" tIns="45724" rIns="91448" bIns="45724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30138"/>
            <a:ext cx="2946400" cy="496490"/>
          </a:xfrm>
          <a:prstGeom prst="rect">
            <a:avLst/>
          </a:prstGeom>
        </p:spPr>
        <p:txBody>
          <a:bodyPr vert="horz" lIns="91448" tIns="45724" rIns="91448" bIns="45724" rtlCol="0" anchor="b"/>
          <a:lstStyle>
            <a:lvl1pPr algn="r">
              <a:defRPr sz="1200"/>
            </a:lvl1pPr>
          </a:lstStyle>
          <a:p>
            <a:fld id="{32936237-EA37-4BA5-AA19-C154DA6AF59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5234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055108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p:notes"/>
          <p:cNvSpPr txBox="1">
            <a:spLocks noGrp="1"/>
          </p:cNvSpPr>
          <p:nvPr>
            <p:ph type="body" idx="1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spcFirstLastPara="1" wrap="square" lIns="91433" tIns="91433" rIns="91433" bIns="9143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p:notes"/>
          <p:cNvSpPr txBox="1">
            <a:spLocks noGrp="1"/>
          </p:cNvSpPr>
          <p:nvPr>
            <p:ph type="body" idx="1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spcFirstLastPara="1" wrap="square" lIns="91433" tIns="91433" rIns="91433" bIns="91433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9652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7494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050675" y="2837167"/>
            <a:ext cx="7781700" cy="17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0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050675" y="4286133"/>
            <a:ext cx="77817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400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"/>
          <p:cNvSpPr txBox="1">
            <a:spLocks noGrp="1"/>
          </p:cNvSpPr>
          <p:nvPr>
            <p:ph type="title"/>
          </p:nvPr>
        </p:nvSpPr>
        <p:spPr>
          <a:xfrm>
            <a:off x="1033075" y="719333"/>
            <a:ext cx="7397700" cy="6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 b="1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87" name="Google Shape;87;p4"/>
          <p:cNvSpPr txBox="1">
            <a:spLocks noGrp="1"/>
          </p:cNvSpPr>
          <p:nvPr>
            <p:ph type="body" idx="1"/>
          </p:nvPr>
        </p:nvSpPr>
        <p:spPr>
          <a:xfrm>
            <a:off x="713225" y="1930567"/>
            <a:ext cx="7717500" cy="42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Barlow Condensed"/>
              <a:buChar char="●"/>
              <a:defRPr sz="1200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Barlow Condensed"/>
              <a:buChar char="○"/>
              <a:defRPr sz="1200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Barlow Condensed"/>
              <a:buChar char="■"/>
              <a:defRPr sz="1200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Barlow Condensed"/>
              <a:buChar char="●"/>
              <a:defRPr sz="1200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Barlow Condensed"/>
              <a:buChar char="○"/>
              <a:defRPr sz="1200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Barlow Condensed"/>
              <a:buChar char="■"/>
              <a:defRPr sz="1200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Barlow Condensed"/>
              <a:buChar char="●"/>
              <a:defRPr sz="1200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Barlow Condensed"/>
              <a:buChar char="○"/>
              <a:defRPr sz="1200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Barlow Condensed"/>
              <a:buChar char="■"/>
              <a:defRPr sz="1200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CUSTOM_4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8"/>
          <p:cNvSpPr txBox="1">
            <a:spLocks noGrp="1"/>
          </p:cNvSpPr>
          <p:nvPr>
            <p:ph type="title"/>
          </p:nvPr>
        </p:nvSpPr>
        <p:spPr>
          <a:xfrm>
            <a:off x="1033075" y="719333"/>
            <a:ext cx="6719400" cy="7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 b="1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256" name="Google Shape;256;p18"/>
          <p:cNvSpPr txBox="1">
            <a:spLocks noGrp="1"/>
          </p:cNvSpPr>
          <p:nvPr>
            <p:ph type="subTitle" idx="1"/>
          </p:nvPr>
        </p:nvSpPr>
        <p:spPr>
          <a:xfrm>
            <a:off x="713225" y="2016500"/>
            <a:ext cx="7001100" cy="40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  <a:defRPr sz="1400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>
                <a:solidFill>
                  <a:srgbClr val="000000"/>
                </a:solidFill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>
                <a:solidFill>
                  <a:srgbClr val="000000"/>
                </a:solidFill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5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5"/>
          <p:cNvSpPr txBox="1">
            <a:spLocks noGrp="1"/>
          </p:cNvSpPr>
          <p:nvPr>
            <p:ph type="title"/>
          </p:nvPr>
        </p:nvSpPr>
        <p:spPr>
          <a:xfrm>
            <a:off x="713225" y="719333"/>
            <a:ext cx="3858900" cy="1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Barlow Condensed"/>
              <a:buNone/>
              <a:defRPr sz="6000" b="1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Barlow Condensed"/>
              <a:buNone/>
              <a:defRPr sz="6000" b="1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Barlow Condensed"/>
              <a:buNone/>
              <a:defRPr sz="6000" b="1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Barlow Condensed"/>
              <a:buNone/>
              <a:defRPr sz="6000" b="1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Barlow Condensed"/>
              <a:buNone/>
              <a:defRPr sz="6000" b="1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Barlow Condensed"/>
              <a:buNone/>
              <a:defRPr sz="6000" b="1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Barlow Condensed"/>
              <a:buNone/>
              <a:defRPr sz="6000" b="1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Barlow Condensed"/>
              <a:buNone/>
              <a:defRPr sz="6000" b="1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Barlow Condensed"/>
              <a:buNone/>
              <a:defRPr sz="6000" b="1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349" name="Google Shape;349;p25"/>
          <p:cNvSpPr txBox="1"/>
          <p:nvPr/>
        </p:nvSpPr>
        <p:spPr>
          <a:xfrm>
            <a:off x="713225" y="5063467"/>
            <a:ext cx="2895600" cy="8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B9CD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CREDITS: This presentation template was created by </a:t>
            </a:r>
            <a:r>
              <a:rPr lang="en" sz="1200" b="1">
                <a:solidFill>
                  <a:srgbClr val="3B9CD1"/>
                </a:solidFill>
                <a:uFill>
                  <a:noFill/>
                </a:uFill>
                <a:latin typeface="Barlow Condensed"/>
                <a:ea typeface="Barlow Condensed"/>
                <a:cs typeface="Barlow Condensed"/>
                <a:sym typeface="Barlow Condense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rgbClr val="3B9CD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, including icons by </a:t>
            </a:r>
            <a:r>
              <a:rPr lang="en" sz="1200" b="1">
                <a:solidFill>
                  <a:srgbClr val="3B9CD1"/>
                </a:solidFill>
                <a:uFill>
                  <a:noFill/>
                </a:uFill>
                <a:latin typeface="Barlow Condensed"/>
                <a:ea typeface="Barlow Condensed"/>
                <a:cs typeface="Barlow Condensed"/>
                <a:sym typeface="Barlow Condense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rgbClr val="3B9CD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, and infographics &amp; images by </a:t>
            </a:r>
            <a:r>
              <a:rPr lang="en" sz="1200" b="1">
                <a:solidFill>
                  <a:srgbClr val="3B9CD1"/>
                </a:solidFill>
                <a:uFill>
                  <a:noFill/>
                </a:uFill>
                <a:latin typeface="Barlow Condensed"/>
                <a:ea typeface="Barlow Condensed"/>
                <a:cs typeface="Barlow Condensed"/>
                <a:sym typeface="Barlow Condense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</a:t>
            </a:r>
            <a:r>
              <a:rPr lang="en" sz="1200" b="1">
                <a:solidFill>
                  <a:srgbClr val="3B9CD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k</a:t>
            </a:r>
            <a:endParaRPr sz="1200" b="1">
              <a:solidFill>
                <a:srgbClr val="3B9CD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50" name="Google Shape;350;p25"/>
          <p:cNvSpPr txBox="1">
            <a:spLocks noGrp="1"/>
          </p:cNvSpPr>
          <p:nvPr>
            <p:ph type="title" idx="2"/>
          </p:nvPr>
        </p:nvSpPr>
        <p:spPr>
          <a:xfrm>
            <a:off x="713225" y="2214533"/>
            <a:ext cx="3858900" cy="19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Barlow Condensed"/>
              <a:buNone/>
              <a:defRPr sz="18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Barlow Condensed"/>
              <a:buNone/>
              <a:defRPr sz="1800" b="1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Barlow Condensed"/>
              <a:buNone/>
              <a:defRPr sz="1800" b="1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Barlow Condensed"/>
              <a:buNone/>
              <a:defRPr sz="1800" b="1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Barlow Condensed"/>
              <a:buNone/>
              <a:defRPr sz="1800" b="1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Barlow Condensed"/>
              <a:buNone/>
              <a:defRPr sz="1800" b="1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Barlow Condensed"/>
              <a:buNone/>
              <a:defRPr sz="1800" b="1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Barlow Condensed"/>
              <a:buNone/>
              <a:defRPr sz="1800" b="1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Barlow Condensed"/>
              <a:buNone/>
              <a:defRPr sz="1800" b="1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 preserve="1">
  <p:cSld name="1_Numbers and tex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"/>
          <p:cNvSpPr txBox="1">
            <a:spLocks noGrp="1"/>
          </p:cNvSpPr>
          <p:nvPr>
            <p:ph type="title"/>
          </p:nvPr>
        </p:nvSpPr>
        <p:spPr>
          <a:xfrm>
            <a:off x="1018025" y="719333"/>
            <a:ext cx="8119200" cy="6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13"/>
          <p:cNvSpPr txBox="1">
            <a:spLocks noGrp="1"/>
          </p:cNvSpPr>
          <p:nvPr>
            <p:ph type="title" idx="2" hasCustomPrompt="1"/>
          </p:nvPr>
        </p:nvSpPr>
        <p:spPr>
          <a:xfrm>
            <a:off x="1557335" y="2179667"/>
            <a:ext cx="2756100" cy="208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12000" b="1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96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96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96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96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96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96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96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96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5" name="Google Shape;165;p13"/>
          <p:cNvSpPr txBox="1">
            <a:spLocks noGrp="1"/>
          </p:cNvSpPr>
          <p:nvPr>
            <p:ph type="title" idx="3" hasCustomPrompt="1"/>
          </p:nvPr>
        </p:nvSpPr>
        <p:spPr>
          <a:xfrm>
            <a:off x="4830560" y="2179667"/>
            <a:ext cx="2756100" cy="208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12000" b="1">
                <a:solidFill>
                  <a:schemeClr val="accent5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96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96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96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96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96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96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96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600"/>
              <a:buNone/>
              <a:defRPr sz="96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6" name="Google Shape;166;p13"/>
          <p:cNvSpPr txBox="1">
            <a:spLocks noGrp="1"/>
          </p:cNvSpPr>
          <p:nvPr>
            <p:ph type="subTitle" idx="1"/>
          </p:nvPr>
        </p:nvSpPr>
        <p:spPr>
          <a:xfrm>
            <a:off x="1557388" y="4299733"/>
            <a:ext cx="27561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arlow Condensed"/>
              <a:buNone/>
              <a:defRPr sz="1400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arlow Condensed"/>
              <a:buNone/>
              <a:defRPr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arlow Condensed"/>
              <a:buNone/>
              <a:defRPr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arlow Condensed"/>
              <a:buNone/>
              <a:defRPr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arlow Condensed"/>
              <a:buNone/>
              <a:defRPr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arlow Condensed"/>
              <a:buNone/>
              <a:defRPr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arlow Condensed"/>
              <a:buNone/>
              <a:defRPr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arlow Condensed"/>
              <a:buNone/>
              <a:defRPr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Barlow Condensed"/>
              <a:buNone/>
              <a:defRPr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167" name="Google Shape;167;p13"/>
          <p:cNvSpPr txBox="1">
            <a:spLocks noGrp="1"/>
          </p:cNvSpPr>
          <p:nvPr>
            <p:ph type="subTitle" idx="4"/>
          </p:nvPr>
        </p:nvSpPr>
        <p:spPr>
          <a:xfrm>
            <a:off x="4830563" y="4299733"/>
            <a:ext cx="27561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arlow Condensed"/>
              <a:buNone/>
              <a:defRPr sz="1400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arlow Condensed"/>
              <a:buNone/>
              <a:defRPr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arlow Condensed"/>
              <a:buNone/>
              <a:defRPr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arlow Condensed"/>
              <a:buNone/>
              <a:defRPr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arlow Condensed"/>
              <a:buNone/>
              <a:defRPr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arlow Condensed"/>
              <a:buNone/>
              <a:defRPr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arlow Condensed"/>
              <a:buNone/>
              <a:defRPr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Barlow Condensed"/>
              <a:buNone/>
              <a:defRPr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Barlow Condensed"/>
              <a:buNone/>
              <a:defRPr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168" name="Google Shape;168;p13"/>
          <p:cNvSpPr/>
          <p:nvPr/>
        </p:nvSpPr>
        <p:spPr>
          <a:xfrm>
            <a:off x="5391663" y="6245084"/>
            <a:ext cx="552870" cy="606785"/>
          </a:xfrm>
          <a:custGeom>
            <a:avLst/>
            <a:gdLst/>
            <a:ahLst/>
            <a:cxnLst/>
            <a:rect l="l" t="t" r="r" b="b"/>
            <a:pathLst>
              <a:path w="17056" h="14236" extrusionOk="0">
                <a:moveTo>
                  <a:pt x="9096" y="1"/>
                </a:moveTo>
                <a:lnTo>
                  <a:pt x="0" y="14236"/>
                </a:lnTo>
                <a:lnTo>
                  <a:pt x="5685" y="14236"/>
                </a:lnTo>
                <a:lnTo>
                  <a:pt x="8505" y="9688"/>
                </a:lnTo>
                <a:lnTo>
                  <a:pt x="11370" y="14236"/>
                </a:lnTo>
                <a:lnTo>
                  <a:pt x="17055" y="14236"/>
                </a:lnTo>
                <a:lnTo>
                  <a:pt x="9096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3"/>
          <p:cNvSpPr/>
          <p:nvPr/>
        </p:nvSpPr>
        <p:spPr>
          <a:xfrm>
            <a:off x="5925294" y="6245084"/>
            <a:ext cx="552870" cy="606785"/>
          </a:xfrm>
          <a:custGeom>
            <a:avLst/>
            <a:gdLst/>
            <a:ahLst/>
            <a:cxnLst/>
            <a:rect l="l" t="t" r="r" b="b"/>
            <a:pathLst>
              <a:path w="17056" h="14236" extrusionOk="0">
                <a:moveTo>
                  <a:pt x="9097" y="1"/>
                </a:moveTo>
                <a:lnTo>
                  <a:pt x="1" y="14236"/>
                </a:lnTo>
                <a:lnTo>
                  <a:pt x="5686" y="14236"/>
                </a:lnTo>
                <a:lnTo>
                  <a:pt x="8551" y="9688"/>
                </a:lnTo>
                <a:lnTo>
                  <a:pt x="11371" y="14236"/>
                </a:lnTo>
                <a:lnTo>
                  <a:pt x="17056" y="14236"/>
                </a:lnTo>
                <a:lnTo>
                  <a:pt x="9097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3"/>
          <p:cNvSpPr/>
          <p:nvPr/>
        </p:nvSpPr>
        <p:spPr>
          <a:xfrm>
            <a:off x="6460415" y="6245084"/>
            <a:ext cx="552870" cy="606785"/>
          </a:xfrm>
          <a:custGeom>
            <a:avLst/>
            <a:gdLst/>
            <a:ahLst/>
            <a:cxnLst/>
            <a:rect l="l" t="t" r="r" b="b"/>
            <a:pathLst>
              <a:path w="17056" h="14236" extrusionOk="0">
                <a:moveTo>
                  <a:pt x="9097" y="1"/>
                </a:moveTo>
                <a:lnTo>
                  <a:pt x="1" y="14236"/>
                </a:lnTo>
                <a:lnTo>
                  <a:pt x="5686" y="14236"/>
                </a:lnTo>
                <a:lnTo>
                  <a:pt x="8506" y="9688"/>
                </a:lnTo>
                <a:lnTo>
                  <a:pt x="11917" y="14236"/>
                </a:lnTo>
                <a:lnTo>
                  <a:pt x="17056" y="14236"/>
                </a:lnTo>
                <a:lnTo>
                  <a:pt x="9097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3"/>
          <p:cNvSpPr/>
          <p:nvPr/>
        </p:nvSpPr>
        <p:spPr>
          <a:xfrm>
            <a:off x="7013236" y="6245084"/>
            <a:ext cx="533713" cy="606785"/>
          </a:xfrm>
          <a:custGeom>
            <a:avLst/>
            <a:gdLst/>
            <a:ahLst/>
            <a:cxnLst/>
            <a:rect l="l" t="t" r="r" b="b"/>
            <a:pathLst>
              <a:path w="16465" h="14236" extrusionOk="0">
                <a:moveTo>
                  <a:pt x="8506" y="1"/>
                </a:moveTo>
                <a:lnTo>
                  <a:pt x="1" y="14236"/>
                </a:lnTo>
                <a:lnTo>
                  <a:pt x="5095" y="14236"/>
                </a:lnTo>
                <a:lnTo>
                  <a:pt x="8506" y="9688"/>
                </a:lnTo>
                <a:lnTo>
                  <a:pt x="11371" y="14236"/>
                </a:lnTo>
                <a:lnTo>
                  <a:pt x="16465" y="14236"/>
                </a:lnTo>
                <a:lnTo>
                  <a:pt x="8506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3"/>
          <p:cNvSpPr/>
          <p:nvPr/>
        </p:nvSpPr>
        <p:spPr>
          <a:xfrm>
            <a:off x="7546897" y="6245084"/>
            <a:ext cx="535172" cy="606785"/>
          </a:xfrm>
          <a:custGeom>
            <a:avLst/>
            <a:gdLst/>
            <a:ahLst/>
            <a:cxnLst/>
            <a:rect l="l" t="t" r="r" b="b"/>
            <a:pathLst>
              <a:path w="16510" h="14236" extrusionOk="0">
                <a:moveTo>
                  <a:pt x="8551" y="1"/>
                </a:moveTo>
                <a:lnTo>
                  <a:pt x="1" y="14236"/>
                </a:lnTo>
                <a:lnTo>
                  <a:pt x="5140" y="14236"/>
                </a:lnTo>
                <a:lnTo>
                  <a:pt x="8551" y="9688"/>
                </a:lnTo>
                <a:lnTo>
                  <a:pt x="11371" y="14236"/>
                </a:lnTo>
                <a:lnTo>
                  <a:pt x="16510" y="14236"/>
                </a:lnTo>
                <a:lnTo>
                  <a:pt x="8551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3"/>
          <p:cNvSpPr/>
          <p:nvPr/>
        </p:nvSpPr>
        <p:spPr>
          <a:xfrm>
            <a:off x="8082019" y="6245084"/>
            <a:ext cx="552870" cy="606785"/>
          </a:xfrm>
          <a:custGeom>
            <a:avLst/>
            <a:gdLst/>
            <a:ahLst/>
            <a:cxnLst/>
            <a:rect l="l" t="t" r="r" b="b"/>
            <a:pathLst>
              <a:path w="17056" h="14236" extrusionOk="0">
                <a:moveTo>
                  <a:pt x="8506" y="1"/>
                </a:moveTo>
                <a:lnTo>
                  <a:pt x="1" y="14236"/>
                </a:lnTo>
                <a:lnTo>
                  <a:pt x="5095" y="14236"/>
                </a:lnTo>
                <a:lnTo>
                  <a:pt x="8506" y="9688"/>
                </a:lnTo>
                <a:lnTo>
                  <a:pt x="11371" y="14236"/>
                </a:lnTo>
                <a:lnTo>
                  <a:pt x="17056" y="14236"/>
                </a:lnTo>
                <a:lnTo>
                  <a:pt x="8506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3"/>
          <p:cNvSpPr/>
          <p:nvPr/>
        </p:nvSpPr>
        <p:spPr>
          <a:xfrm>
            <a:off x="8615682" y="6245084"/>
            <a:ext cx="552870" cy="606785"/>
          </a:xfrm>
          <a:custGeom>
            <a:avLst/>
            <a:gdLst/>
            <a:ahLst/>
            <a:cxnLst/>
            <a:rect l="l" t="t" r="r" b="b"/>
            <a:pathLst>
              <a:path w="17056" h="14236" extrusionOk="0">
                <a:moveTo>
                  <a:pt x="8551" y="1"/>
                </a:moveTo>
                <a:lnTo>
                  <a:pt x="1" y="14236"/>
                </a:lnTo>
                <a:lnTo>
                  <a:pt x="5140" y="14236"/>
                </a:lnTo>
                <a:lnTo>
                  <a:pt x="8551" y="9688"/>
                </a:lnTo>
                <a:lnTo>
                  <a:pt x="11371" y="14236"/>
                </a:lnTo>
                <a:lnTo>
                  <a:pt x="17056" y="14236"/>
                </a:lnTo>
                <a:lnTo>
                  <a:pt x="8551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3"/>
          <p:cNvSpPr/>
          <p:nvPr/>
        </p:nvSpPr>
        <p:spPr>
          <a:xfrm>
            <a:off x="5391663" y="5615107"/>
            <a:ext cx="552870" cy="606828"/>
          </a:xfrm>
          <a:custGeom>
            <a:avLst/>
            <a:gdLst/>
            <a:ahLst/>
            <a:cxnLst/>
            <a:rect l="l" t="t" r="r" b="b"/>
            <a:pathLst>
              <a:path w="17056" h="14237" extrusionOk="0">
                <a:moveTo>
                  <a:pt x="0" y="1"/>
                </a:moveTo>
                <a:lnTo>
                  <a:pt x="9096" y="14236"/>
                </a:lnTo>
                <a:lnTo>
                  <a:pt x="17055" y="1"/>
                </a:lnTo>
                <a:lnTo>
                  <a:pt x="11370" y="1"/>
                </a:lnTo>
                <a:lnTo>
                  <a:pt x="8505" y="4549"/>
                </a:lnTo>
                <a:lnTo>
                  <a:pt x="5685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3"/>
          <p:cNvSpPr/>
          <p:nvPr/>
        </p:nvSpPr>
        <p:spPr>
          <a:xfrm>
            <a:off x="5925294" y="5615107"/>
            <a:ext cx="552870" cy="606828"/>
          </a:xfrm>
          <a:custGeom>
            <a:avLst/>
            <a:gdLst/>
            <a:ahLst/>
            <a:cxnLst/>
            <a:rect l="l" t="t" r="r" b="b"/>
            <a:pathLst>
              <a:path w="17056" h="14237" extrusionOk="0">
                <a:moveTo>
                  <a:pt x="1" y="1"/>
                </a:moveTo>
                <a:lnTo>
                  <a:pt x="9097" y="14236"/>
                </a:lnTo>
                <a:lnTo>
                  <a:pt x="17056" y="1"/>
                </a:lnTo>
                <a:lnTo>
                  <a:pt x="11371" y="1"/>
                </a:lnTo>
                <a:lnTo>
                  <a:pt x="8551" y="4549"/>
                </a:lnTo>
                <a:lnTo>
                  <a:pt x="5686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3"/>
          <p:cNvSpPr/>
          <p:nvPr/>
        </p:nvSpPr>
        <p:spPr>
          <a:xfrm>
            <a:off x="6460415" y="5615107"/>
            <a:ext cx="552870" cy="606828"/>
          </a:xfrm>
          <a:custGeom>
            <a:avLst/>
            <a:gdLst/>
            <a:ahLst/>
            <a:cxnLst/>
            <a:rect l="l" t="t" r="r" b="b"/>
            <a:pathLst>
              <a:path w="17056" h="14237" extrusionOk="0">
                <a:moveTo>
                  <a:pt x="1" y="1"/>
                </a:moveTo>
                <a:lnTo>
                  <a:pt x="9097" y="14236"/>
                </a:lnTo>
                <a:lnTo>
                  <a:pt x="17056" y="1"/>
                </a:lnTo>
                <a:lnTo>
                  <a:pt x="11917" y="1"/>
                </a:lnTo>
                <a:lnTo>
                  <a:pt x="8506" y="4549"/>
                </a:lnTo>
                <a:lnTo>
                  <a:pt x="5686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3"/>
          <p:cNvSpPr/>
          <p:nvPr/>
        </p:nvSpPr>
        <p:spPr>
          <a:xfrm>
            <a:off x="7013236" y="5615107"/>
            <a:ext cx="533713" cy="606828"/>
          </a:xfrm>
          <a:custGeom>
            <a:avLst/>
            <a:gdLst/>
            <a:ahLst/>
            <a:cxnLst/>
            <a:rect l="l" t="t" r="r" b="b"/>
            <a:pathLst>
              <a:path w="16465" h="14237" extrusionOk="0">
                <a:moveTo>
                  <a:pt x="1" y="1"/>
                </a:moveTo>
                <a:lnTo>
                  <a:pt x="8506" y="14236"/>
                </a:lnTo>
                <a:lnTo>
                  <a:pt x="16465" y="1"/>
                </a:lnTo>
                <a:lnTo>
                  <a:pt x="11371" y="1"/>
                </a:lnTo>
                <a:lnTo>
                  <a:pt x="8506" y="4549"/>
                </a:lnTo>
                <a:lnTo>
                  <a:pt x="5095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3"/>
          <p:cNvSpPr/>
          <p:nvPr/>
        </p:nvSpPr>
        <p:spPr>
          <a:xfrm>
            <a:off x="7546897" y="5615107"/>
            <a:ext cx="535172" cy="606828"/>
          </a:xfrm>
          <a:custGeom>
            <a:avLst/>
            <a:gdLst/>
            <a:ahLst/>
            <a:cxnLst/>
            <a:rect l="l" t="t" r="r" b="b"/>
            <a:pathLst>
              <a:path w="16510" h="14237" extrusionOk="0">
                <a:moveTo>
                  <a:pt x="1" y="1"/>
                </a:moveTo>
                <a:lnTo>
                  <a:pt x="8551" y="14236"/>
                </a:lnTo>
                <a:lnTo>
                  <a:pt x="16510" y="1"/>
                </a:lnTo>
                <a:lnTo>
                  <a:pt x="11371" y="1"/>
                </a:lnTo>
                <a:lnTo>
                  <a:pt x="8551" y="4549"/>
                </a:lnTo>
                <a:lnTo>
                  <a:pt x="5140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3"/>
          <p:cNvSpPr/>
          <p:nvPr/>
        </p:nvSpPr>
        <p:spPr>
          <a:xfrm>
            <a:off x="8082019" y="5615107"/>
            <a:ext cx="552870" cy="606828"/>
          </a:xfrm>
          <a:custGeom>
            <a:avLst/>
            <a:gdLst/>
            <a:ahLst/>
            <a:cxnLst/>
            <a:rect l="l" t="t" r="r" b="b"/>
            <a:pathLst>
              <a:path w="17056" h="14237" extrusionOk="0">
                <a:moveTo>
                  <a:pt x="1" y="1"/>
                </a:moveTo>
                <a:lnTo>
                  <a:pt x="8506" y="14236"/>
                </a:lnTo>
                <a:lnTo>
                  <a:pt x="17056" y="1"/>
                </a:lnTo>
                <a:lnTo>
                  <a:pt x="11371" y="1"/>
                </a:lnTo>
                <a:lnTo>
                  <a:pt x="8506" y="4549"/>
                </a:lnTo>
                <a:lnTo>
                  <a:pt x="5095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3"/>
          <p:cNvSpPr/>
          <p:nvPr/>
        </p:nvSpPr>
        <p:spPr>
          <a:xfrm>
            <a:off x="8615682" y="5615107"/>
            <a:ext cx="552870" cy="606828"/>
          </a:xfrm>
          <a:custGeom>
            <a:avLst/>
            <a:gdLst/>
            <a:ahLst/>
            <a:cxnLst/>
            <a:rect l="l" t="t" r="r" b="b"/>
            <a:pathLst>
              <a:path w="17056" h="14237" extrusionOk="0">
                <a:moveTo>
                  <a:pt x="1" y="1"/>
                </a:moveTo>
                <a:lnTo>
                  <a:pt x="8551" y="14236"/>
                </a:lnTo>
                <a:lnTo>
                  <a:pt x="17056" y="1"/>
                </a:lnTo>
                <a:lnTo>
                  <a:pt x="11371" y="1"/>
                </a:lnTo>
                <a:lnTo>
                  <a:pt x="8551" y="4549"/>
                </a:lnTo>
                <a:lnTo>
                  <a:pt x="5140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3"/>
          <p:cNvSpPr/>
          <p:nvPr/>
        </p:nvSpPr>
        <p:spPr>
          <a:xfrm>
            <a:off x="1614763" y="6245084"/>
            <a:ext cx="552870" cy="606785"/>
          </a:xfrm>
          <a:custGeom>
            <a:avLst/>
            <a:gdLst/>
            <a:ahLst/>
            <a:cxnLst/>
            <a:rect l="l" t="t" r="r" b="b"/>
            <a:pathLst>
              <a:path w="17056" h="14236" extrusionOk="0">
                <a:moveTo>
                  <a:pt x="9096" y="1"/>
                </a:moveTo>
                <a:lnTo>
                  <a:pt x="0" y="14236"/>
                </a:lnTo>
                <a:lnTo>
                  <a:pt x="5685" y="14236"/>
                </a:lnTo>
                <a:lnTo>
                  <a:pt x="8505" y="9688"/>
                </a:lnTo>
                <a:lnTo>
                  <a:pt x="11370" y="14236"/>
                </a:lnTo>
                <a:lnTo>
                  <a:pt x="17055" y="14236"/>
                </a:lnTo>
                <a:lnTo>
                  <a:pt x="9096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3"/>
          <p:cNvSpPr/>
          <p:nvPr/>
        </p:nvSpPr>
        <p:spPr>
          <a:xfrm>
            <a:off x="2148394" y="6245084"/>
            <a:ext cx="552870" cy="606785"/>
          </a:xfrm>
          <a:custGeom>
            <a:avLst/>
            <a:gdLst/>
            <a:ahLst/>
            <a:cxnLst/>
            <a:rect l="l" t="t" r="r" b="b"/>
            <a:pathLst>
              <a:path w="17056" h="14236" extrusionOk="0">
                <a:moveTo>
                  <a:pt x="9097" y="1"/>
                </a:moveTo>
                <a:lnTo>
                  <a:pt x="1" y="14236"/>
                </a:lnTo>
                <a:lnTo>
                  <a:pt x="5686" y="14236"/>
                </a:lnTo>
                <a:lnTo>
                  <a:pt x="8551" y="9688"/>
                </a:lnTo>
                <a:lnTo>
                  <a:pt x="11371" y="14236"/>
                </a:lnTo>
                <a:lnTo>
                  <a:pt x="17056" y="14236"/>
                </a:lnTo>
                <a:lnTo>
                  <a:pt x="9097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3"/>
          <p:cNvSpPr/>
          <p:nvPr/>
        </p:nvSpPr>
        <p:spPr>
          <a:xfrm>
            <a:off x="2683515" y="6245084"/>
            <a:ext cx="552870" cy="606785"/>
          </a:xfrm>
          <a:custGeom>
            <a:avLst/>
            <a:gdLst/>
            <a:ahLst/>
            <a:cxnLst/>
            <a:rect l="l" t="t" r="r" b="b"/>
            <a:pathLst>
              <a:path w="17056" h="14236" extrusionOk="0">
                <a:moveTo>
                  <a:pt x="9097" y="1"/>
                </a:moveTo>
                <a:lnTo>
                  <a:pt x="1" y="14236"/>
                </a:lnTo>
                <a:lnTo>
                  <a:pt x="5686" y="14236"/>
                </a:lnTo>
                <a:lnTo>
                  <a:pt x="8506" y="9688"/>
                </a:lnTo>
                <a:lnTo>
                  <a:pt x="11917" y="14236"/>
                </a:lnTo>
                <a:lnTo>
                  <a:pt x="17056" y="14236"/>
                </a:lnTo>
                <a:lnTo>
                  <a:pt x="9097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3"/>
          <p:cNvSpPr/>
          <p:nvPr/>
        </p:nvSpPr>
        <p:spPr>
          <a:xfrm>
            <a:off x="3236336" y="6245084"/>
            <a:ext cx="533713" cy="606785"/>
          </a:xfrm>
          <a:custGeom>
            <a:avLst/>
            <a:gdLst/>
            <a:ahLst/>
            <a:cxnLst/>
            <a:rect l="l" t="t" r="r" b="b"/>
            <a:pathLst>
              <a:path w="16465" h="14236" extrusionOk="0">
                <a:moveTo>
                  <a:pt x="8506" y="1"/>
                </a:moveTo>
                <a:lnTo>
                  <a:pt x="1" y="14236"/>
                </a:lnTo>
                <a:lnTo>
                  <a:pt x="5095" y="14236"/>
                </a:lnTo>
                <a:lnTo>
                  <a:pt x="8506" y="9688"/>
                </a:lnTo>
                <a:lnTo>
                  <a:pt x="11371" y="14236"/>
                </a:lnTo>
                <a:lnTo>
                  <a:pt x="16465" y="14236"/>
                </a:lnTo>
                <a:lnTo>
                  <a:pt x="8506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3"/>
          <p:cNvSpPr/>
          <p:nvPr/>
        </p:nvSpPr>
        <p:spPr>
          <a:xfrm>
            <a:off x="3769997" y="6245084"/>
            <a:ext cx="535172" cy="606785"/>
          </a:xfrm>
          <a:custGeom>
            <a:avLst/>
            <a:gdLst/>
            <a:ahLst/>
            <a:cxnLst/>
            <a:rect l="l" t="t" r="r" b="b"/>
            <a:pathLst>
              <a:path w="16510" h="14236" extrusionOk="0">
                <a:moveTo>
                  <a:pt x="8551" y="1"/>
                </a:moveTo>
                <a:lnTo>
                  <a:pt x="1" y="14236"/>
                </a:lnTo>
                <a:lnTo>
                  <a:pt x="5140" y="14236"/>
                </a:lnTo>
                <a:lnTo>
                  <a:pt x="8551" y="9688"/>
                </a:lnTo>
                <a:lnTo>
                  <a:pt x="11371" y="14236"/>
                </a:lnTo>
                <a:lnTo>
                  <a:pt x="16510" y="14236"/>
                </a:lnTo>
                <a:lnTo>
                  <a:pt x="8551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3"/>
          <p:cNvSpPr/>
          <p:nvPr/>
        </p:nvSpPr>
        <p:spPr>
          <a:xfrm>
            <a:off x="4305119" y="6245084"/>
            <a:ext cx="552870" cy="606785"/>
          </a:xfrm>
          <a:custGeom>
            <a:avLst/>
            <a:gdLst/>
            <a:ahLst/>
            <a:cxnLst/>
            <a:rect l="l" t="t" r="r" b="b"/>
            <a:pathLst>
              <a:path w="17056" h="14236" extrusionOk="0">
                <a:moveTo>
                  <a:pt x="8506" y="1"/>
                </a:moveTo>
                <a:lnTo>
                  <a:pt x="1" y="14236"/>
                </a:lnTo>
                <a:lnTo>
                  <a:pt x="5095" y="14236"/>
                </a:lnTo>
                <a:lnTo>
                  <a:pt x="8506" y="9688"/>
                </a:lnTo>
                <a:lnTo>
                  <a:pt x="11371" y="14236"/>
                </a:lnTo>
                <a:lnTo>
                  <a:pt x="17056" y="14236"/>
                </a:lnTo>
                <a:lnTo>
                  <a:pt x="8506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3"/>
          <p:cNvSpPr/>
          <p:nvPr/>
        </p:nvSpPr>
        <p:spPr>
          <a:xfrm>
            <a:off x="4838782" y="6245084"/>
            <a:ext cx="552870" cy="606785"/>
          </a:xfrm>
          <a:custGeom>
            <a:avLst/>
            <a:gdLst/>
            <a:ahLst/>
            <a:cxnLst/>
            <a:rect l="l" t="t" r="r" b="b"/>
            <a:pathLst>
              <a:path w="17056" h="14236" extrusionOk="0">
                <a:moveTo>
                  <a:pt x="8551" y="1"/>
                </a:moveTo>
                <a:lnTo>
                  <a:pt x="1" y="14236"/>
                </a:lnTo>
                <a:lnTo>
                  <a:pt x="5140" y="14236"/>
                </a:lnTo>
                <a:lnTo>
                  <a:pt x="8551" y="9688"/>
                </a:lnTo>
                <a:lnTo>
                  <a:pt x="11371" y="14236"/>
                </a:lnTo>
                <a:lnTo>
                  <a:pt x="17056" y="14236"/>
                </a:lnTo>
                <a:lnTo>
                  <a:pt x="8551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3"/>
          <p:cNvSpPr/>
          <p:nvPr/>
        </p:nvSpPr>
        <p:spPr>
          <a:xfrm>
            <a:off x="1614763" y="5615107"/>
            <a:ext cx="552870" cy="606828"/>
          </a:xfrm>
          <a:custGeom>
            <a:avLst/>
            <a:gdLst/>
            <a:ahLst/>
            <a:cxnLst/>
            <a:rect l="l" t="t" r="r" b="b"/>
            <a:pathLst>
              <a:path w="17056" h="14237" extrusionOk="0">
                <a:moveTo>
                  <a:pt x="0" y="1"/>
                </a:moveTo>
                <a:lnTo>
                  <a:pt x="9096" y="14236"/>
                </a:lnTo>
                <a:lnTo>
                  <a:pt x="17055" y="1"/>
                </a:lnTo>
                <a:lnTo>
                  <a:pt x="11370" y="1"/>
                </a:lnTo>
                <a:lnTo>
                  <a:pt x="8505" y="4549"/>
                </a:lnTo>
                <a:lnTo>
                  <a:pt x="5685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3"/>
          <p:cNvSpPr/>
          <p:nvPr/>
        </p:nvSpPr>
        <p:spPr>
          <a:xfrm>
            <a:off x="2148394" y="5615107"/>
            <a:ext cx="552870" cy="606828"/>
          </a:xfrm>
          <a:custGeom>
            <a:avLst/>
            <a:gdLst/>
            <a:ahLst/>
            <a:cxnLst/>
            <a:rect l="l" t="t" r="r" b="b"/>
            <a:pathLst>
              <a:path w="17056" h="14237" extrusionOk="0">
                <a:moveTo>
                  <a:pt x="1" y="1"/>
                </a:moveTo>
                <a:lnTo>
                  <a:pt x="9097" y="14236"/>
                </a:lnTo>
                <a:lnTo>
                  <a:pt x="17056" y="1"/>
                </a:lnTo>
                <a:lnTo>
                  <a:pt x="11371" y="1"/>
                </a:lnTo>
                <a:lnTo>
                  <a:pt x="8551" y="4549"/>
                </a:lnTo>
                <a:lnTo>
                  <a:pt x="5686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3"/>
          <p:cNvSpPr/>
          <p:nvPr/>
        </p:nvSpPr>
        <p:spPr>
          <a:xfrm>
            <a:off x="2683515" y="5615107"/>
            <a:ext cx="552870" cy="606828"/>
          </a:xfrm>
          <a:custGeom>
            <a:avLst/>
            <a:gdLst/>
            <a:ahLst/>
            <a:cxnLst/>
            <a:rect l="l" t="t" r="r" b="b"/>
            <a:pathLst>
              <a:path w="17056" h="14237" extrusionOk="0">
                <a:moveTo>
                  <a:pt x="1" y="1"/>
                </a:moveTo>
                <a:lnTo>
                  <a:pt x="9097" y="14236"/>
                </a:lnTo>
                <a:lnTo>
                  <a:pt x="17056" y="1"/>
                </a:lnTo>
                <a:lnTo>
                  <a:pt x="11917" y="1"/>
                </a:lnTo>
                <a:lnTo>
                  <a:pt x="8506" y="4549"/>
                </a:lnTo>
                <a:lnTo>
                  <a:pt x="5686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3"/>
          <p:cNvSpPr/>
          <p:nvPr/>
        </p:nvSpPr>
        <p:spPr>
          <a:xfrm>
            <a:off x="3236336" y="5615107"/>
            <a:ext cx="533713" cy="606828"/>
          </a:xfrm>
          <a:custGeom>
            <a:avLst/>
            <a:gdLst/>
            <a:ahLst/>
            <a:cxnLst/>
            <a:rect l="l" t="t" r="r" b="b"/>
            <a:pathLst>
              <a:path w="16465" h="14237" extrusionOk="0">
                <a:moveTo>
                  <a:pt x="1" y="1"/>
                </a:moveTo>
                <a:lnTo>
                  <a:pt x="8506" y="14236"/>
                </a:lnTo>
                <a:lnTo>
                  <a:pt x="16465" y="1"/>
                </a:lnTo>
                <a:lnTo>
                  <a:pt x="11371" y="1"/>
                </a:lnTo>
                <a:lnTo>
                  <a:pt x="8506" y="4549"/>
                </a:lnTo>
                <a:lnTo>
                  <a:pt x="5095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3"/>
          <p:cNvSpPr/>
          <p:nvPr/>
        </p:nvSpPr>
        <p:spPr>
          <a:xfrm>
            <a:off x="3769997" y="5615107"/>
            <a:ext cx="535172" cy="606828"/>
          </a:xfrm>
          <a:custGeom>
            <a:avLst/>
            <a:gdLst/>
            <a:ahLst/>
            <a:cxnLst/>
            <a:rect l="l" t="t" r="r" b="b"/>
            <a:pathLst>
              <a:path w="16510" h="14237" extrusionOk="0">
                <a:moveTo>
                  <a:pt x="1" y="1"/>
                </a:moveTo>
                <a:lnTo>
                  <a:pt x="8551" y="14236"/>
                </a:lnTo>
                <a:lnTo>
                  <a:pt x="16510" y="1"/>
                </a:lnTo>
                <a:lnTo>
                  <a:pt x="11371" y="1"/>
                </a:lnTo>
                <a:lnTo>
                  <a:pt x="8551" y="4549"/>
                </a:lnTo>
                <a:lnTo>
                  <a:pt x="5140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3"/>
          <p:cNvSpPr/>
          <p:nvPr/>
        </p:nvSpPr>
        <p:spPr>
          <a:xfrm>
            <a:off x="4305119" y="5615107"/>
            <a:ext cx="552870" cy="606828"/>
          </a:xfrm>
          <a:custGeom>
            <a:avLst/>
            <a:gdLst/>
            <a:ahLst/>
            <a:cxnLst/>
            <a:rect l="l" t="t" r="r" b="b"/>
            <a:pathLst>
              <a:path w="17056" h="14237" extrusionOk="0">
                <a:moveTo>
                  <a:pt x="1" y="1"/>
                </a:moveTo>
                <a:lnTo>
                  <a:pt x="8506" y="14236"/>
                </a:lnTo>
                <a:lnTo>
                  <a:pt x="17056" y="1"/>
                </a:lnTo>
                <a:lnTo>
                  <a:pt x="11371" y="1"/>
                </a:lnTo>
                <a:lnTo>
                  <a:pt x="8506" y="4549"/>
                </a:lnTo>
                <a:lnTo>
                  <a:pt x="5095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3"/>
          <p:cNvSpPr/>
          <p:nvPr/>
        </p:nvSpPr>
        <p:spPr>
          <a:xfrm>
            <a:off x="4838782" y="5615107"/>
            <a:ext cx="552870" cy="606828"/>
          </a:xfrm>
          <a:custGeom>
            <a:avLst/>
            <a:gdLst/>
            <a:ahLst/>
            <a:cxnLst/>
            <a:rect l="l" t="t" r="r" b="b"/>
            <a:pathLst>
              <a:path w="17056" h="14237" extrusionOk="0">
                <a:moveTo>
                  <a:pt x="1" y="1"/>
                </a:moveTo>
                <a:lnTo>
                  <a:pt x="8551" y="14236"/>
                </a:lnTo>
                <a:lnTo>
                  <a:pt x="17056" y="1"/>
                </a:lnTo>
                <a:lnTo>
                  <a:pt x="11371" y="1"/>
                </a:lnTo>
                <a:lnTo>
                  <a:pt x="8551" y="4549"/>
                </a:lnTo>
                <a:lnTo>
                  <a:pt x="5140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3"/>
          <p:cNvSpPr/>
          <p:nvPr/>
        </p:nvSpPr>
        <p:spPr>
          <a:xfrm>
            <a:off x="528288" y="6245084"/>
            <a:ext cx="552870" cy="606785"/>
          </a:xfrm>
          <a:custGeom>
            <a:avLst/>
            <a:gdLst/>
            <a:ahLst/>
            <a:cxnLst/>
            <a:rect l="l" t="t" r="r" b="b"/>
            <a:pathLst>
              <a:path w="17056" h="14236" extrusionOk="0">
                <a:moveTo>
                  <a:pt x="9096" y="1"/>
                </a:moveTo>
                <a:lnTo>
                  <a:pt x="0" y="14236"/>
                </a:lnTo>
                <a:lnTo>
                  <a:pt x="5685" y="14236"/>
                </a:lnTo>
                <a:lnTo>
                  <a:pt x="8505" y="9688"/>
                </a:lnTo>
                <a:lnTo>
                  <a:pt x="11370" y="14236"/>
                </a:lnTo>
                <a:lnTo>
                  <a:pt x="17055" y="14236"/>
                </a:lnTo>
                <a:lnTo>
                  <a:pt x="9096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3"/>
          <p:cNvSpPr/>
          <p:nvPr/>
        </p:nvSpPr>
        <p:spPr>
          <a:xfrm>
            <a:off x="1061919" y="6245084"/>
            <a:ext cx="552870" cy="606785"/>
          </a:xfrm>
          <a:custGeom>
            <a:avLst/>
            <a:gdLst/>
            <a:ahLst/>
            <a:cxnLst/>
            <a:rect l="l" t="t" r="r" b="b"/>
            <a:pathLst>
              <a:path w="17056" h="14236" extrusionOk="0">
                <a:moveTo>
                  <a:pt x="9097" y="1"/>
                </a:moveTo>
                <a:lnTo>
                  <a:pt x="1" y="14236"/>
                </a:lnTo>
                <a:lnTo>
                  <a:pt x="5686" y="14236"/>
                </a:lnTo>
                <a:lnTo>
                  <a:pt x="8551" y="9688"/>
                </a:lnTo>
                <a:lnTo>
                  <a:pt x="11371" y="14236"/>
                </a:lnTo>
                <a:lnTo>
                  <a:pt x="17056" y="14236"/>
                </a:lnTo>
                <a:lnTo>
                  <a:pt x="9097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3"/>
          <p:cNvSpPr/>
          <p:nvPr/>
        </p:nvSpPr>
        <p:spPr>
          <a:xfrm>
            <a:off x="528288" y="5615107"/>
            <a:ext cx="552870" cy="606828"/>
          </a:xfrm>
          <a:custGeom>
            <a:avLst/>
            <a:gdLst/>
            <a:ahLst/>
            <a:cxnLst/>
            <a:rect l="l" t="t" r="r" b="b"/>
            <a:pathLst>
              <a:path w="17056" h="14237" extrusionOk="0">
                <a:moveTo>
                  <a:pt x="0" y="1"/>
                </a:moveTo>
                <a:lnTo>
                  <a:pt x="9096" y="14236"/>
                </a:lnTo>
                <a:lnTo>
                  <a:pt x="17055" y="1"/>
                </a:lnTo>
                <a:lnTo>
                  <a:pt x="11370" y="1"/>
                </a:lnTo>
                <a:lnTo>
                  <a:pt x="8505" y="4549"/>
                </a:lnTo>
                <a:lnTo>
                  <a:pt x="5685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3"/>
          <p:cNvSpPr/>
          <p:nvPr/>
        </p:nvSpPr>
        <p:spPr>
          <a:xfrm>
            <a:off x="1061919" y="5615107"/>
            <a:ext cx="552870" cy="606828"/>
          </a:xfrm>
          <a:custGeom>
            <a:avLst/>
            <a:gdLst/>
            <a:ahLst/>
            <a:cxnLst/>
            <a:rect l="l" t="t" r="r" b="b"/>
            <a:pathLst>
              <a:path w="17056" h="14237" extrusionOk="0">
                <a:moveTo>
                  <a:pt x="1" y="1"/>
                </a:moveTo>
                <a:lnTo>
                  <a:pt x="9097" y="14236"/>
                </a:lnTo>
                <a:lnTo>
                  <a:pt x="17056" y="1"/>
                </a:lnTo>
                <a:lnTo>
                  <a:pt x="11371" y="1"/>
                </a:lnTo>
                <a:lnTo>
                  <a:pt x="8551" y="4549"/>
                </a:lnTo>
                <a:lnTo>
                  <a:pt x="5686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3"/>
          <p:cNvSpPr/>
          <p:nvPr/>
        </p:nvSpPr>
        <p:spPr>
          <a:xfrm>
            <a:off x="-24562" y="6245084"/>
            <a:ext cx="552870" cy="606785"/>
          </a:xfrm>
          <a:custGeom>
            <a:avLst/>
            <a:gdLst/>
            <a:ahLst/>
            <a:cxnLst/>
            <a:rect l="l" t="t" r="r" b="b"/>
            <a:pathLst>
              <a:path w="17056" h="14236" extrusionOk="0">
                <a:moveTo>
                  <a:pt x="9096" y="1"/>
                </a:moveTo>
                <a:lnTo>
                  <a:pt x="0" y="14236"/>
                </a:lnTo>
                <a:lnTo>
                  <a:pt x="5685" y="14236"/>
                </a:lnTo>
                <a:lnTo>
                  <a:pt x="8505" y="9688"/>
                </a:lnTo>
                <a:lnTo>
                  <a:pt x="11370" y="14236"/>
                </a:lnTo>
                <a:lnTo>
                  <a:pt x="17055" y="14236"/>
                </a:lnTo>
                <a:lnTo>
                  <a:pt x="9096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3"/>
          <p:cNvSpPr/>
          <p:nvPr/>
        </p:nvSpPr>
        <p:spPr>
          <a:xfrm>
            <a:off x="-24562" y="5615107"/>
            <a:ext cx="552870" cy="606828"/>
          </a:xfrm>
          <a:custGeom>
            <a:avLst/>
            <a:gdLst/>
            <a:ahLst/>
            <a:cxnLst/>
            <a:rect l="l" t="t" r="r" b="b"/>
            <a:pathLst>
              <a:path w="17056" h="14237" extrusionOk="0">
                <a:moveTo>
                  <a:pt x="0" y="1"/>
                </a:moveTo>
                <a:lnTo>
                  <a:pt x="9096" y="14236"/>
                </a:lnTo>
                <a:lnTo>
                  <a:pt x="17055" y="1"/>
                </a:lnTo>
                <a:lnTo>
                  <a:pt x="11370" y="1"/>
                </a:lnTo>
                <a:lnTo>
                  <a:pt x="8505" y="4549"/>
                </a:lnTo>
                <a:lnTo>
                  <a:pt x="5685" y="1"/>
                </a:lnTo>
                <a:close/>
              </a:path>
            </a:pathLst>
          </a:custGeom>
          <a:solidFill>
            <a:srgbClr val="3B9C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Condensed"/>
              <a:buNone/>
              <a:defRPr sz="2800" b="1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Condensed"/>
              <a:buNone/>
              <a:defRPr sz="2800" b="1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Condensed"/>
              <a:buNone/>
              <a:defRPr sz="2800" b="1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Condensed"/>
              <a:buNone/>
              <a:defRPr sz="2800" b="1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Condensed"/>
              <a:buNone/>
              <a:defRPr sz="2800" b="1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Condensed"/>
              <a:buNone/>
              <a:defRPr sz="2800" b="1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Condensed"/>
              <a:buNone/>
              <a:defRPr sz="2800" b="1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Condensed"/>
              <a:buNone/>
              <a:defRPr sz="2800" b="1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Condensed"/>
              <a:buNone/>
              <a:defRPr sz="2800" b="1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Condensed"/>
              <a:buChar char="●"/>
              <a:defRPr sz="1800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Condensed"/>
              <a:buChar char="○"/>
              <a:defRPr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Condensed"/>
              <a:buChar char="■"/>
              <a:defRPr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Condensed"/>
              <a:buChar char="●"/>
              <a:defRPr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Condensed"/>
              <a:buChar char="○"/>
              <a:defRPr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Condensed"/>
              <a:buChar char="■"/>
              <a:defRPr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Condensed"/>
              <a:buChar char="●"/>
              <a:defRPr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 Condensed"/>
              <a:buChar char="○"/>
              <a:defRPr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 Condensed"/>
              <a:buChar char="■"/>
              <a:defRPr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64" r:id="rId3"/>
    <p:sldLayoutId id="2147483671" r:id="rId4"/>
    <p:sldLayoutId id="2147483676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5760">
          <p15:clr>
            <a:srgbClr val="EA4335"/>
          </p15:clr>
        </p15:guide>
        <p15:guide id="3">
          <p15:clr>
            <a:srgbClr val="EA4335"/>
          </p15:clr>
        </p15:guide>
        <p15:guide id="4" pos="449">
          <p15:clr>
            <a:srgbClr val="EA4335"/>
          </p15:clr>
        </p15:guide>
        <p15:guide id="5" pos="5311">
          <p15:clr>
            <a:srgbClr val="EA4335"/>
          </p15:clr>
        </p15:guide>
        <p15:guide id="6" orient="horz" pos="1620">
          <p15:clr>
            <a:srgbClr val="EA4335"/>
          </p15:clr>
        </p15:guide>
        <p15:guide id="7" orient="horz" pos="340">
          <p15:clr>
            <a:srgbClr val="EA4335"/>
          </p15:clr>
        </p15:guide>
        <p15:guide id="8" orient="horz">
          <p15:clr>
            <a:srgbClr val="EA4335"/>
          </p15:clr>
        </p15:guide>
        <p15:guide id="9" orient="horz" pos="2903">
          <p15:clr>
            <a:srgbClr val="EA4335"/>
          </p15:clr>
        </p15:guide>
        <p15:guide id="10" orient="horz" pos="323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6.jpe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6.jpe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6.jpe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hyperlink" Target="mailto:sekretariat@tarr.pl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0"/>
          <p:cNvSpPr txBox="1">
            <a:spLocks noGrp="1"/>
          </p:cNvSpPr>
          <p:nvPr>
            <p:ph type="ctrTitle"/>
          </p:nvPr>
        </p:nvSpPr>
        <p:spPr>
          <a:xfrm>
            <a:off x="1044178" y="1700808"/>
            <a:ext cx="7781700" cy="287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pl-PL" sz="3200" b="0" dirty="0">
                <a:solidFill>
                  <a:schemeClr val="tx1"/>
                </a:solidFill>
              </a:rPr>
              <a:t>Sprawozdanie z działalności</a:t>
            </a:r>
            <a:br>
              <a:rPr lang="pl-PL" sz="3200" b="0" dirty="0">
                <a:solidFill>
                  <a:schemeClr val="tx1"/>
                </a:solidFill>
              </a:rPr>
            </a:br>
            <a:r>
              <a:rPr lang="pl-PL" sz="3200" dirty="0">
                <a:solidFill>
                  <a:schemeClr val="tx1"/>
                </a:solidFill>
              </a:rPr>
              <a:t>Tarnobrzeskiej Agencji Rozwoju Regionalnego S.A. </a:t>
            </a:r>
            <a:br>
              <a:rPr lang="pl-PL" sz="3200" dirty="0">
                <a:solidFill>
                  <a:schemeClr val="tx1"/>
                </a:solidFill>
              </a:rPr>
            </a:br>
            <a:r>
              <a:rPr lang="pl-PL" sz="3200" b="0" dirty="0">
                <a:solidFill>
                  <a:schemeClr val="tx1"/>
                </a:solidFill>
              </a:rPr>
              <a:t>w Tarnobrzegu </a:t>
            </a:r>
            <a:br>
              <a:rPr lang="pl-PL" sz="3200" b="0" dirty="0">
                <a:solidFill>
                  <a:schemeClr val="tx1"/>
                </a:solidFill>
              </a:rPr>
            </a:br>
            <a:r>
              <a:rPr lang="pl-PL" sz="3200" b="0" dirty="0">
                <a:solidFill>
                  <a:schemeClr val="tx1"/>
                </a:solidFill>
              </a:rPr>
              <a:t>za okres od </a:t>
            </a:r>
            <a:r>
              <a:rPr lang="pl-PL" sz="3200" dirty="0">
                <a:solidFill>
                  <a:schemeClr val="tx1"/>
                </a:solidFill>
              </a:rPr>
              <a:t>1-01-2025 r</a:t>
            </a:r>
            <a:r>
              <a:rPr lang="pl-PL" sz="3200" b="0" dirty="0">
                <a:solidFill>
                  <a:schemeClr val="tx1"/>
                </a:solidFill>
              </a:rPr>
              <a:t>. do </a:t>
            </a:r>
            <a:r>
              <a:rPr lang="pl-PL" sz="3200" dirty="0">
                <a:solidFill>
                  <a:schemeClr val="tx1"/>
                </a:solidFill>
              </a:rPr>
              <a:t>31-12-2025 r</a:t>
            </a:r>
            <a:r>
              <a:rPr lang="pl-PL" sz="3200" b="0" dirty="0">
                <a:solidFill>
                  <a:schemeClr val="tx1"/>
                </a:solidFill>
              </a:rPr>
              <a:t>.</a:t>
            </a:r>
            <a:br>
              <a:rPr lang="pl-PL" sz="3200" b="0" dirty="0">
                <a:solidFill>
                  <a:schemeClr val="tx1"/>
                </a:solidFill>
              </a:rPr>
            </a:br>
            <a:endParaRPr sz="3200" b="0" dirty="0">
              <a:solidFill>
                <a:schemeClr val="tx1"/>
              </a:solidFill>
            </a:endParaRPr>
          </a:p>
        </p:txBody>
      </p:sp>
      <p:cxnSp>
        <p:nvCxnSpPr>
          <p:cNvPr id="378" name="Google Shape;378;p30"/>
          <p:cNvCxnSpPr/>
          <p:nvPr/>
        </p:nvCxnSpPr>
        <p:spPr>
          <a:xfrm>
            <a:off x="1104062" y="1803739"/>
            <a:ext cx="6840000" cy="0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9" name="Google Shape;379;p30"/>
          <p:cNvCxnSpPr/>
          <p:nvPr/>
        </p:nvCxnSpPr>
        <p:spPr>
          <a:xfrm>
            <a:off x="1104062" y="4568439"/>
            <a:ext cx="6840000" cy="0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29" name="Picture 5" descr="Kontakt – tarr.pl"/>
          <p:cNvPicPr>
            <a:picLocks noChangeAspect="1" noChangeArrowheads="1"/>
          </p:cNvPicPr>
          <p:nvPr/>
        </p:nvPicPr>
        <p:blipFill>
          <a:blip r:embed="rId3"/>
          <a:srcRect t="6251" b="11249"/>
          <a:stretch>
            <a:fillRect/>
          </a:stretch>
        </p:blipFill>
        <p:spPr bwMode="auto">
          <a:xfrm>
            <a:off x="78176" y="5353701"/>
            <a:ext cx="2893554" cy="1571612"/>
          </a:xfrm>
          <a:prstGeom prst="rect">
            <a:avLst/>
          </a:prstGeom>
          <a:noFill/>
        </p:spPr>
      </p:pic>
      <p:sp>
        <p:nvSpPr>
          <p:cNvPr id="1031" name="AutoShape 7" descr="tppt | SCROL - rozwiązania HVACR - klimatyzacja, wentylacja, chłodnictwo"/>
          <p:cNvSpPr>
            <a:spLocks noChangeAspect="1" noChangeArrowheads="1"/>
          </p:cNvSpPr>
          <p:nvPr/>
        </p:nvSpPr>
        <p:spPr bwMode="auto">
          <a:xfrm>
            <a:off x="155575" y="-669925"/>
            <a:ext cx="3267075" cy="14001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dirty="0"/>
          </a:p>
        </p:txBody>
      </p:sp>
      <p:pic>
        <p:nvPicPr>
          <p:cNvPr id="1033" name="Picture 9" descr="PAIH | Tarnobrzeski Park Przemysłowo-Technologiczny"/>
          <p:cNvPicPr>
            <a:picLocks noChangeAspect="1" noChangeArrowheads="1"/>
          </p:cNvPicPr>
          <p:nvPr/>
        </p:nvPicPr>
        <p:blipFill>
          <a:blip r:embed="rId4"/>
          <a:srcRect t="16558" b="6847"/>
          <a:stretch>
            <a:fillRect/>
          </a:stretch>
        </p:blipFill>
        <p:spPr bwMode="auto">
          <a:xfrm>
            <a:off x="2971730" y="5357826"/>
            <a:ext cx="3571900" cy="1563363"/>
          </a:xfrm>
          <a:prstGeom prst="rect">
            <a:avLst/>
          </a:prstGeom>
          <a:noFill/>
        </p:spPr>
      </p:pic>
      <p:pic>
        <p:nvPicPr>
          <p:cNvPr id="1026" name="Picture 2" descr="tarr.p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446" y="337342"/>
            <a:ext cx="5481504" cy="87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336" y="188640"/>
            <a:ext cx="1506502" cy="1426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30" y="5357826"/>
            <a:ext cx="2602886" cy="1500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238F6-8C54-04BC-FEA3-289042E38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>
            <a:extLst>
              <a:ext uri="{FF2B5EF4-FFF2-40B4-BE49-F238E27FC236}">
                <a16:creationId xmlns:a16="http://schemas.microsoft.com/office/drawing/2014/main" id="{D9265D03-30BA-531E-E67F-34F2BAF08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8604" y="169453"/>
            <a:ext cx="942966" cy="1075948"/>
          </a:xfrm>
          <a:prstGeom prst="rect">
            <a:avLst/>
          </a:prstGeom>
        </p:spPr>
      </p:pic>
      <p:sp>
        <p:nvSpPr>
          <p:cNvPr id="6" name="Tytuł 7">
            <a:extLst>
              <a:ext uri="{FF2B5EF4-FFF2-40B4-BE49-F238E27FC236}">
                <a16:creationId xmlns:a16="http://schemas.microsoft.com/office/drawing/2014/main" id="{F08585C8-3E73-E5C9-9492-C90F34505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60648"/>
            <a:ext cx="7716426" cy="652400"/>
          </a:xfrm>
        </p:spPr>
        <p:txBody>
          <a:bodyPr/>
          <a:lstStyle/>
          <a:p>
            <a:r>
              <a:rPr lang="pl-PL" dirty="0"/>
              <a:t>TARR S.A. – 2025 r. c.d.</a:t>
            </a:r>
          </a:p>
        </p:txBody>
      </p:sp>
      <p:cxnSp>
        <p:nvCxnSpPr>
          <p:cNvPr id="7" name="Google Shape;378;p30">
            <a:extLst>
              <a:ext uri="{FF2B5EF4-FFF2-40B4-BE49-F238E27FC236}">
                <a16:creationId xmlns:a16="http://schemas.microsoft.com/office/drawing/2014/main" id="{300147E5-CACF-D4F3-2F0D-5EC62FD66E5C}"/>
              </a:ext>
            </a:extLst>
          </p:cNvPr>
          <p:cNvCxnSpPr/>
          <p:nvPr/>
        </p:nvCxnSpPr>
        <p:spPr>
          <a:xfrm>
            <a:off x="785786" y="105273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262FCCA0-28B6-6813-6CF7-17CC8E7869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544" y="1054324"/>
            <a:ext cx="8143931" cy="488172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/>
              <a:t>prowadzono biuro rachunkowe Tarnobrzeskiej Agencji Rozwoju Regionalnego S.A. oferujące usługi dla jednoosobowych działalności gospodarczych, fundacji, stowarzyszeń,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/>
              <a:t>zarządzano powołaną </a:t>
            </a:r>
            <a:r>
              <a:rPr lang="pl-PL" sz="2400" b="1" dirty="0"/>
              <a:t>Grupą zakupową energii elektrycznej </a:t>
            </a:r>
            <a:r>
              <a:rPr lang="pl-PL" sz="2400" dirty="0"/>
              <a:t>na terenie Miasta Tarnobrzeg,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/>
              <a:t>koordynowano prace zespołu projektowego Partnera Wiodącego – Miasto Tarnobrzeg (PL) oraz Partnera Projektu Rezerwat Narodowy "Zamki Tarnopolszczyzny" (UA) przy realizacji projektu pt.: „</a:t>
            </a:r>
            <a:r>
              <a:rPr lang="pl-PL" sz="2400" b="1" dirty="0"/>
              <a:t>New historical life of Wiśniowiec and Tarnobrzeg parks” </a:t>
            </a:r>
            <a:r>
              <a:rPr lang="pl-PL" sz="2400" dirty="0"/>
              <a:t>finansowanego w ramach Programu Interreg NEXT Polska - Ukraina 2021-2027,</a:t>
            </a:r>
          </a:p>
        </p:txBody>
      </p:sp>
    </p:spTree>
    <p:extLst>
      <p:ext uri="{BB962C8B-B14F-4D97-AF65-F5344CB8AC3E}">
        <p14:creationId xmlns:p14="http://schemas.microsoft.com/office/powerpoint/2010/main" val="104666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2074" y="260648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683568" y="402285"/>
            <a:ext cx="7716426" cy="652400"/>
          </a:xfrm>
        </p:spPr>
        <p:txBody>
          <a:bodyPr/>
          <a:lstStyle/>
          <a:p>
            <a:r>
              <a:rPr lang="pl-PL" dirty="0"/>
              <a:t>TARR S.A. – 2025 r. c.d.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756412" y="1124744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Symbol zastępczy tekstu 2"/>
          <p:cNvSpPr>
            <a:spLocks noGrp="1"/>
          </p:cNvSpPr>
          <p:nvPr>
            <p:ph type="body" idx="1"/>
          </p:nvPr>
        </p:nvSpPr>
        <p:spPr>
          <a:xfrm>
            <a:off x="469815" y="1285959"/>
            <a:ext cx="8143931" cy="5169756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pl-PL" sz="2400" b="1" dirty="0"/>
              <a:t>realizowano projekty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2400" dirty="0"/>
              <a:t>projekt pn. „</a:t>
            </a:r>
            <a:r>
              <a:rPr lang="pl-PL" sz="2400" b="1" i="1" dirty="0"/>
              <a:t>Kreatywni i efektywni od dziś</a:t>
            </a:r>
            <a:r>
              <a:rPr lang="pl-PL" sz="2400" dirty="0"/>
              <a:t>” FEP 2021-2027 Działanie 7.4, okres realizacji 01.01.2024-30.06.2025. </a:t>
            </a:r>
          </a:p>
          <a:p>
            <a:pPr marL="152400" indent="0" algn="just">
              <a:buNone/>
            </a:pPr>
            <a:r>
              <a:rPr lang="pl-PL" sz="2400" dirty="0"/>
              <a:t>     Wartość projektu: </a:t>
            </a:r>
            <a:r>
              <a:rPr lang="pl-PL" sz="2400" b="1" dirty="0"/>
              <a:t>813.707,88 zł</a:t>
            </a:r>
            <a:r>
              <a:rPr lang="pl-PL" sz="2400" dirty="0"/>
              <a:t> w tym dofinansowanie </a:t>
            </a:r>
            <a:r>
              <a:rPr lang="pl-PL" sz="2400" b="1" dirty="0"/>
              <a:t>732.307,88 zł</a:t>
            </a:r>
            <a:r>
              <a:rPr lang="pl-PL" sz="2400" dirty="0"/>
              <a:t>,</a:t>
            </a:r>
          </a:p>
          <a:p>
            <a:pPr marL="152400" indent="0" algn="just">
              <a:buNone/>
            </a:pPr>
            <a:endParaRPr lang="pl-PL" sz="2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2400" dirty="0"/>
              <a:t>projekt pn. </a:t>
            </a:r>
            <a:r>
              <a:rPr lang="pl-PL" sz="2400" b="1" dirty="0"/>
              <a:t>„</a:t>
            </a:r>
            <a:r>
              <a:rPr lang="pl-PL" sz="2400" b="1" i="1" dirty="0"/>
              <a:t>Tarnobrzeski Ośrodek Wspierania Ekonomii Społecznej</a:t>
            </a:r>
            <a:r>
              <a:rPr lang="pl-PL" sz="2400" b="1" dirty="0"/>
              <a:t>”</a:t>
            </a:r>
            <a:r>
              <a:rPr lang="pl-PL" sz="2400" dirty="0"/>
              <a:t>,</a:t>
            </a:r>
            <a:r>
              <a:rPr lang="pl-PL" sz="2400" b="1" dirty="0"/>
              <a:t> </a:t>
            </a:r>
            <a:r>
              <a:rPr lang="pl-PL" sz="2400" dirty="0"/>
              <a:t>FEP 2021-2027 Działanie 7.16. </a:t>
            </a:r>
          </a:p>
          <a:p>
            <a:pPr marL="152400" indent="0" algn="just">
              <a:buNone/>
            </a:pPr>
            <a:r>
              <a:rPr lang="pl-PL" sz="2400" dirty="0"/>
              <a:t>Okres realizacji 01.01.2024-31.12.2029 roku. Wartość wydatków ogółem projektu: </a:t>
            </a:r>
            <a:r>
              <a:rPr lang="pl-PL" sz="2400" b="1" dirty="0"/>
              <a:t>27.310.613,00 zł</a:t>
            </a:r>
            <a:r>
              <a:rPr lang="pl-PL" sz="2400" dirty="0"/>
              <a:t> w tym dofinansowanie </a:t>
            </a:r>
            <a:r>
              <a:rPr lang="pl-PL" sz="2400" b="1" dirty="0"/>
              <a:t>23.214.021,05 zł.</a:t>
            </a:r>
          </a:p>
          <a:p>
            <a:pPr marL="152400" indent="0" algn="just">
              <a:buNone/>
            </a:pPr>
            <a:endParaRPr lang="pl-PL" sz="2400" b="1" dirty="0"/>
          </a:p>
          <a:p>
            <a:pPr marL="152400" indent="0" algn="just">
              <a:buNone/>
            </a:pPr>
            <a:r>
              <a:rPr lang="pl-PL" sz="1800" dirty="0"/>
              <a:t>Projekt partnerski oferujący wsparcie: </a:t>
            </a:r>
            <a:r>
              <a:rPr lang="pl-PL" sz="1800" b="1" dirty="0"/>
              <a:t>animacyjne, szkoleniowe, doradcze, inkubacyjne, finansowe i biznesowe</a:t>
            </a:r>
            <a:r>
              <a:rPr lang="pl-PL" sz="1800" dirty="0"/>
              <a:t> będące odpowiedzią na zdiagnozowane problemy i bariery osobom fizycznym, </a:t>
            </a:r>
            <a:r>
              <a:rPr lang="pl-PL" sz="1800" b="1" dirty="0"/>
              <a:t>podmiotom ekonomii społecznej, przedsiębiorstwom społecznym i innym osobom prawnym</a:t>
            </a:r>
            <a:r>
              <a:rPr lang="pl-PL" sz="1800" dirty="0"/>
              <a:t>, zainteresowanym </a:t>
            </a:r>
            <a:r>
              <a:rPr lang="pl-PL" sz="1800" b="1" dirty="0"/>
              <a:t>założeniem i/lub prowadzeniem, rozwinięciem działalności </a:t>
            </a:r>
            <a:br>
              <a:rPr lang="pl-PL" sz="1800" b="1" dirty="0"/>
            </a:br>
            <a:r>
              <a:rPr lang="pl-PL" sz="1800" b="1" dirty="0"/>
              <a:t>w sektorze ekonomii społecznej,  w tym w formie przedsiębiorstw społecznych</a:t>
            </a:r>
            <a:r>
              <a:rPr lang="pl-PL" sz="1800" dirty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l-PL" sz="2400" b="1" dirty="0"/>
          </a:p>
          <a:p>
            <a:pPr algn="just">
              <a:buFont typeface="Wingdings" panose="05000000000000000000" pitchFamily="2" charset="2"/>
              <a:buChar char="Ø"/>
            </a:pPr>
            <a:endParaRPr lang="pl-PL" sz="2400" dirty="0"/>
          </a:p>
          <a:p>
            <a:pPr marL="152400" indent="0" algn="just"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49893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26" name="Picture 14" descr="Powierzchnie Biurowe Park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5716799"/>
            <a:ext cx="1714480" cy="1141201"/>
          </a:xfrm>
          <a:prstGeom prst="rect">
            <a:avLst/>
          </a:prstGeom>
          <a:noFill/>
        </p:spPr>
      </p:pic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5277" y="44624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780522" y="288656"/>
            <a:ext cx="7716426" cy="652400"/>
          </a:xfrm>
        </p:spPr>
        <p:txBody>
          <a:bodyPr/>
          <a:lstStyle/>
          <a:p>
            <a:r>
              <a:rPr lang="pl-PL" dirty="0"/>
              <a:t>Tarnobrzeski Park Przemysłowo - Technologiczny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750083" y="94105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4514" name="Picture 2" descr="Budynki Parku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732876"/>
            <a:ext cx="1500166" cy="1125124"/>
          </a:xfrm>
          <a:prstGeom prst="rect">
            <a:avLst/>
          </a:prstGeom>
          <a:noFill/>
        </p:spPr>
      </p:pic>
      <p:pic>
        <p:nvPicPr>
          <p:cNvPr id="64516" name="Picture 4" descr="Budynki Park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5732852"/>
            <a:ext cx="1500198" cy="1125148"/>
          </a:xfrm>
          <a:prstGeom prst="rect">
            <a:avLst/>
          </a:prstGeom>
          <a:noFill/>
        </p:spPr>
      </p:pic>
      <p:pic>
        <p:nvPicPr>
          <p:cNvPr id="64518" name="Picture 6" descr="Budynki Parku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5732851"/>
            <a:ext cx="1500198" cy="1125149"/>
          </a:xfrm>
          <a:prstGeom prst="rect">
            <a:avLst/>
          </a:prstGeom>
          <a:noFill/>
        </p:spPr>
      </p:pic>
      <p:pic>
        <p:nvPicPr>
          <p:cNvPr id="64522" name="Picture 10" descr="Inkubator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29124" y="5732851"/>
            <a:ext cx="1500198" cy="1125149"/>
          </a:xfrm>
          <a:prstGeom prst="rect">
            <a:avLst/>
          </a:prstGeom>
          <a:noFill/>
        </p:spPr>
      </p:pic>
      <p:pic>
        <p:nvPicPr>
          <p:cNvPr id="64524" name="Picture 12" descr="Inkubator 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29322" y="5715016"/>
            <a:ext cx="1523979" cy="1142984"/>
          </a:xfrm>
          <a:prstGeom prst="rect">
            <a:avLst/>
          </a:prstGeom>
          <a:noFill/>
        </p:spPr>
      </p:pic>
      <p:sp>
        <p:nvSpPr>
          <p:cNvPr id="18" name="Symbol zastępczy tekstu 2"/>
          <p:cNvSpPr>
            <a:spLocks noGrp="1"/>
          </p:cNvSpPr>
          <p:nvPr>
            <p:ph type="body" idx="1"/>
          </p:nvPr>
        </p:nvSpPr>
        <p:spPr>
          <a:xfrm>
            <a:off x="421460" y="942644"/>
            <a:ext cx="8158204" cy="4502580"/>
          </a:xfrm>
        </p:spPr>
        <p:txBody>
          <a:bodyPr/>
          <a:lstStyle/>
          <a:p>
            <a:pPr algn="just">
              <a:buNone/>
            </a:pPr>
            <a:endParaRPr lang="pl-PL" sz="1600" b="1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tx1"/>
                </a:solidFill>
              </a:rPr>
              <a:t>Na dzień </a:t>
            </a:r>
            <a:r>
              <a:rPr lang="pl-PL" sz="2000" b="1" u="sng" dirty="0">
                <a:solidFill>
                  <a:schemeClr val="tx1"/>
                </a:solidFill>
              </a:rPr>
              <a:t>31 grudnia 2025 r. </a:t>
            </a:r>
            <a:r>
              <a:rPr lang="pl-PL" sz="2000" dirty="0">
                <a:solidFill>
                  <a:schemeClr val="tx1"/>
                </a:solidFill>
              </a:rPr>
              <a:t>w TPPT zlokalizowanych było </a:t>
            </a:r>
            <a:r>
              <a:rPr lang="pl-PL" sz="2000" b="1" dirty="0">
                <a:solidFill>
                  <a:schemeClr val="tx1"/>
                </a:solidFill>
              </a:rPr>
              <a:t>40 najemców</a:t>
            </a:r>
            <a:r>
              <a:rPr lang="pl-PL" sz="2000" dirty="0">
                <a:solidFill>
                  <a:schemeClr val="tx1"/>
                </a:solidFill>
              </a:rPr>
              <a:t>. Zajmowali oni powierzchnię </a:t>
            </a:r>
            <a:r>
              <a:rPr lang="pl-PL" sz="2000" b="1" dirty="0">
                <a:solidFill>
                  <a:schemeClr val="tx1"/>
                </a:solidFill>
              </a:rPr>
              <a:t>7368 m2 </a:t>
            </a:r>
            <a:r>
              <a:rPr lang="pl-PL" sz="2000" dirty="0">
                <a:solidFill>
                  <a:schemeClr val="tx1"/>
                </a:solidFill>
              </a:rPr>
              <a:t>co stanowiło </a:t>
            </a:r>
            <a:r>
              <a:rPr lang="pl-PL" sz="2000" b="1" dirty="0">
                <a:solidFill>
                  <a:schemeClr val="tx1"/>
                </a:solidFill>
              </a:rPr>
              <a:t>95% </a:t>
            </a:r>
            <a:r>
              <a:rPr lang="pl-PL" sz="2000" dirty="0">
                <a:solidFill>
                  <a:schemeClr val="tx1"/>
                </a:solidFill>
              </a:rPr>
              <a:t>powierzchni Parku. </a:t>
            </a:r>
            <a:br>
              <a:rPr lang="pl-PL" sz="2000" dirty="0">
                <a:solidFill>
                  <a:schemeClr val="tx1"/>
                </a:solidFill>
              </a:rPr>
            </a:br>
            <a:r>
              <a:rPr lang="pl-PL" sz="2000" b="1" dirty="0">
                <a:solidFill>
                  <a:schemeClr val="tx1"/>
                </a:solidFill>
              </a:rPr>
              <a:t>Liczba osób zatrudnionych </a:t>
            </a:r>
            <a:r>
              <a:rPr lang="pl-PL" sz="2000" dirty="0">
                <a:solidFill>
                  <a:schemeClr val="tx1"/>
                </a:solidFill>
              </a:rPr>
              <a:t>przez zlokalizowane w TPPT firmy </a:t>
            </a:r>
            <a:r>
              <a:rPr lang="pl-PL" sz="2000" b="1" dirty="0">
                <a:solidFill>
                  <a:schemeClr val="tx1"/>
                </a:solidFill>
              </a:rPr>
              <a:t>wyniosła 115</a:t>
            </a:r>
            <a:r>
              <a:rPr lang="pl-PL" sz="2000" dirty="0">
                <a:solidFill>
                  <a:schemeClr val="tx1"/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pl-PL" sz="2000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tx1"/>
                </a:solidFill>
              </a:rPr>
              <a:t>Pozostawało do wynajęcia: 7 pomieszczeń biurowych otwartych (boksy), o powierzchni 245 m2 oraz 1 pomieszczenie biurowe zamknięte o powierzchni 141 m2.</a:t>
            </a:r>
          </a:p>
          <a:p>
            <a:pPr algn="just">
              <a:buFont typeface="Arial" pitchFamily="34" charset="0"/>
              <a:buChar char="•"/>
            </a:pPr>
            <a:endParaRPr lang="pl-PL" sz="2000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tx1"/>
                </a:solidFill>
              </a:rPr>
              <a:t>Na dzień </a:t>
            </a:r>
            <a:r>
              <a:rPr lang="pl-PL" sz="2000" b="1" u="sng" dirty="0">
                <a:solidFill>
                  <a:schemeClr val="tx1"/>
                </a:solidFill>
              </a:rPr>
              <a:t>31 grudnia 2025 r. </a:t>
            </a:r>
            <a:r>
              <a:rPr lang="pl-PL" sz="2000" dirty="0">
                <a:solidFill>
                  <a:schemeClr val="tx1"/>
                </a:solidFill>
              </a:rPr>
              <a:t>udzielono firmom zlokalizowanym w Tarnobrzeskim Parku Przemysłowo Technologicznym </a:t>
            </a:r>
            <a:r>
              <a:rPr lang="pl-PL" sz="2000" b="1" dirty="0">
                <a:solidFill>
                  <a:schemeClr val="tx1"/>
                </a:solidFill>
              </a:rPr>
              <a:t>pomocy publicznej</a:t>
            </a:r>
            <a:r>
              <a:rPr lang="pl-PL" sz="2000" dirty="0">
                <a:solidFill>
                  <a:schemeClr val="tx1"/>
                </a:solidFill>
              </a:rPr>
              <a:t> na kwotę </a:t>
            </a:r>
            <a:r>
              <a:rPr lang="pl-PL" sz="2000" b="1" dirty="0">
                <a:solidFill>
                  <a:schemeClr val="tx1"/>
                </a:solidFill>
              </a:rPr>
              <a:t>14.264,83 zł</a:t>
            </a:r>
            <a:r>
              <a:rPr lang="pl-PL" sz="2000" dirty="0">
                <a:solidFill>
                  <a:schemeClr val="tx1"/>
                </a:solidFill>
              </a:rPr>
              <a:t>. </a:t>
            </a:r>
          </a:p>
          <a:p>
            <a:pPr algn="just">
              <a:buFont typeface="Arial" pitchFamily="34" charset="0"/>
              <a:buChar char="•"/>
            </a:pPr>
            <a:endParaRPr lang="pl-PL" sz="2000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tx1"/>
                </a:solidFill>
              </a:rPr>
              <a:t>Przychody miasta z wynajmu powierzchni w TPPT wyniosły </a:t>
            </a:r>
            <a:r>
              <a:rPr lang="pl-PL" sz="2000" b="1" u="sng" dirty="0">
                <a:solidFill>
                  <a:schemeClr val="tx1"/>
                </a:solidFill>
              </a:rPr>
              <a:t>1.981.363,72 zł netto </a:t>
            </a:r>
            <a:br>
              <a:rPr lang="pl-PL" sz="2000" b="1" u="sng" dirty="0">
                <a:solidFill>
                  <a:schemeClr val="tx1"/>
                </a:solidFill>
              </a:rPr>
            </a:br>
            <a:r>
              <a:rPr lang="pl-PL" sz="2000" dirty="0">
                <a:solidFill>
                  <a:schemeClr val="tx1"/>
                </a:solidFill>
              </a:rPr>
              <a:t>w tym: </a:t>
            </a:r>
            <a:r>
              <a:rPr lang="pl-PL" sz="2000" b="1" dirty="0">
                <a:solidFill>
                  <a:schemeClr val="tx1"/>
                </a:solidFill>
              </a:rPr>
              <a:t>czynsz 820.451,29 zł</a:t>
            </a:r>
            <a:r>
              <a:rPr lang="pl-PL" sz="2000" dirty="0">
                <a:solidFill>
                  <a:schemeClr val="tx1"/>
                </a:solidFill>
              </a:rPr>
              <a:t>, </a:t>
            </a:r>
            <a:r>
              <a:rPr lang="pl-PL" sz="2000" b="1" dirty="0">
                <a:solidFill>
                  <a:schemeClr val="tx1"/>
                </a:solidFill>
              </a:rPr>
              <a:t>opłata eksploatacyjna 516.251,89 zł</a:t>
            </a:r>
            <a:r>
              <a:rPr lang="pl-PL" sz="2000" dirty="0">
                <a:solidFill>
                  <a:schemeClr val="tx1"/>
                </a:solidFill>
              </a:rPr>
              <a:t>, refaktury za media </a:t>
            </a:r>
            <a:r>
              <a:rPr lang="pl-PL" sz="2000" b="1" dirty="0">
                <a:solidFill>
                  <a:schemeClr val="tx1"/>
                </a:solidFill>
              </a:rPr>
              <a:t>629.338,91 zł, </a:t>
            </a:r>
            <a:r>
              <a:rPr lang="pl-PL" sz="2000" dirty="0">
                <a:solidFill>
                  <a:schemeClr val="tx1"/>
                </a:solidFill>
              </a:rPr>
              <a:t>inne</a:t>
            </a:r>
            <a:r>
              <a:rPr lang="pl-PL" sz="2000" b="1" dirty="0">
                <a:solidFill>
                  <a:schemeClr val="tx1"/>
                </a:solidFill>
              </a:rPr>
              <a:t> 15.321,63 zł</a:t>
            </a:r>
            <a:r>
              <a:rPr lang="pl-PL" sz="2000" dirty="0">
                <a:solidFill>
                  <a:schemeClr val="tx1"/>
                </a:solidFill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endParaRPr lang="pl-PL" sz="2000" dirty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pl-PL" sz="2000" dirty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pl-PL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26" name="Picture 14" descr="Powierzchnie Biurowe Park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5716799"/>
            <a:ext cx="1714480" cy="1141201"/>
          </a:xfrm>
          <a:prstGeom prst="rect">
            <a:avLst/>
          </a:prstGeom>
          <a:noFill/>
        </p:spPr>
      </p:pic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8355" y="188640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739963" y="102403"/>
            <a:ext cx="7716426" cy="652400"/>
          </a:xfrm>
        </p:spPr>
        <p:txBody>
          <a:bodyPr/>
          <a:lstStyle/>
          <a:p>
            <a:r>
              <a:rPr lang="pl-PL" dirty="0"/>
              <a:t>TPPT – c.d.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750083" y="828553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4514" name="Picture 2" descr="Budynki Parku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732876"/>
            <a:ext cx="1500166" cy="1125124"/>
          </a:xfrm>
          <a:prstGeom prst="rect">
            <a:avLst/>
          </a:prstGeom>
          <a:noFill/>
        </p:spPr>
      </p:pic>
      <p:pic>
        <p:nvPicPr>
          <p:cNvPr id="64516" name="Picture 4" descr="Budynki Park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5732852"/>
            <a:ext cx="1500198" cy="1125148"/>
          </a:xfrm>
          <a:prstGeom prst="rect">
            <a:avLst/>
          </a:prstGeom>
          <a:noFill/>
        </p:spPr>
      </p:pic>
      <p:pic>
        <p:nvPicPr>
          <p:cNvPr id="64518" name="Picture 6" descr="Budynki Parku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5732851"/>
            <a:ext cx="1500198" cy="1125149"/>
          </a:xfrm>
          <a:prstGeom prst="rect">
            <a:avLst/>
          </a:prstGeom>
          <a:noFill/>
        </p:spPr>
      </p:pic>
      <p:pic>
        <p:nvPicPr>
          <p:cNvPr id="64522" name="Picture 10" descr="Inkubator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29124" y="5732851"/>
            <a:ext cx="1500198" cy="1125149"/>
          </a:xfrm>
          <a:prstGeom prst="rect">
            <a:avLst/>
          </a:prstGeom>
          <a:noFill/>
        </p:spPr>
      </p:pic>
      <p:pic>
        <p:nvPicPr>
          <p:cNvPr id="64524" name="Picture 12" descr="Inkubator 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29322" y="5715016"/>
            <a:ext cx="1523979" cy="1142984"/>
          </a:xfrm>
          <a:prstGeom prst="rect">
            <a:avLst/>
          </a:prstGeom>
          <a:noFill/>
        </p:spPr>
      </p:pic>
      <p:sp>
        <p:nvSpPr>
          <p:cNvPr id="17" name="Symbol zastępczy tekstu 2"/>
          <p:cNvSpPr>
            <a:spLocks noGrp="1"/>
          </p:cNvSpPr>
          <p:nvPr>
            <p:ph type="body" idx="1"/>
          </p:nvPr>
        </p:nvSpPr>
        <p:spPr>
          <a:xfrm>
            <a:off x="323528" y="1222017"/>
            <a:ext cx="8256136" cy="4367224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endParaRPr lang="pl-PL" sz="2000" dirty="0">
              <a:solidFill>
                <a:schemeClr val="bg2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pl-PL" sz="2800" dirty="0"/>
              <a:t>W 2025 roku prowadzono eksploatację budynków zgodnie </a:t>
            </a:r>
            <a:br>
              <a:rPr lang="pl-PL" sz="2800" dirty="0"/>
            </a:br>
            <a:r>
              <a:rPr lang="pl-PL" sz="2800" dirty="0"/>
              <a:t>z obowiązującymi przepisami </a:t>
            </a:r>
            <a:r>
              <a:rPr lang="pl-PL" sz="2800" b="1" dirty="0"/>
              <a:t>budowlanymi, sanitarnymi, ppoż. oraz BHP</a:t>
            </a:r>
            <a:r>
              <a:rPr lang="pl-PL" sz="2800" dirty="0"/>
              <a:t>. </a:t>
            </a:r>
            <a:r>
              <a:rPr lang="pl-PL" sz="2800" b="1" dirty="0"/>
              <a:t>Na bieżąco prowadzone były wymagane serwisy i przeglądy m.in</a:t>
            </a:r>
            <a:r>
              <a:rPr lang="pl-PL" sz="2800" dirty="0"/>
              <a:t>. </a:t>
            </a:r>
            <a:r>
              <a:rPr lang="pl-PL" sz="2800" b="1" dirty="0"/>
              <a:t>wind, bram</a:t>
            </a:r>
            <a:r>
              <a:rPr lang="pl-PL" sz="2800" dirty="0"/>
              <a:t>. Przedłużono umowy zapewniające prawidłową obsługę TPPT na rok 2025 a także wyłoniono nowych Wykonawców.</a:t>
            </a:r>
          </a:p>
          <a:p>
            <a:pPr lvl="0" algn="just">
              <a:buFont typeface="Arial" pitchFamily="34" charset="0"/>
              <a:buChar char="•"/>
            </a:pPr>
            <a:endParaRPr lang="pl-PL" sz="2800" dirty="0"/>
          </a:p>
          <a:p>
            <a:pPr lvl="0" algn="just">
              <a:buFont typeface="Arial" pitchFamily="34" charset="0"/>
              <a:buChar char="•"/>
            </a:pPr>
            <a:r>
              <a:rPr lang="pl-PL" sz="2800" b="1" dirty="0"/>
              <a:t>Ogólny stan techniczny budynków TPP-T jest dobry.</a:t>
            </a:r>
            <a:endParaRPr lang="pl-PL" sz="2800" dirty="0"/>
          </a:p>
          <a:p>
            <a:pPr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10479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26" name="Picture 14" descr="Powierzchnie Biurowe Park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5716799"/>
            <a:ext cx="1714480" cy="1141201"/>
          </a:xfrm>
          <a:prstGeom prst="rect">
            <a:avLst/>
          </a:prstGeom>
          <a:noFill/>
        </p:spPr>
      </p:pic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8355" y="188640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739963" y="102403"/>
            <a:ext cx="7716426" cy="652400"/>
          </a:xfrm>
        </p:spPr>
        <p:txBody>
          <a:bodyPr/>
          <a:lstStyle/>
          <a:p>
            <a:r>
              <a:rPr lang="pl-PL" dirty="0"/>
              <a:t>TPPT – c.d.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750083" y="828553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4514" name="Picture 2" descr="Budynki Parku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732876"/>
            <a:ext cx="1500166" cy="1125124"/>
          </a:xfrm>
          <a:prstGeom prst="rect">
            <a:avLst/>
          </a:prstGeom>
          <a:noFill/>
        </p:spPr>
      </p:pic>
      <p:pic>
        <p:nvPicPr>
          <p:cNvPr id="64516" name="Picture 4" descr="Budynki Park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5732852"/>
            <a:ext cx="1500198" cy="1125148"/>
          </a:xfrm>
          <a:prstGeom prst="rect">
            <a:avLst/>
          </a:prstGeom>
          <a:noFill/>
        </p:spPr>
      </p:pic>
      <p:pic>
        <p:nvPicPr>
          <p:cNvPr id="64518" name="Picture 6" descr="Budynki Parku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5732851"/>
            <a:ext cx="1500198" cy="1125149"/>
          </a:xfrm>
          <a:prstGeom prst="rect">
            <a:avLst/>
          </a:prstGeom>
          <a:noFill/>
        </p:spPr>
      </p:pic>
      <p:pic>
        <p:nvPicPr>
          <p:cNvPr id="64522" name="Picture 10" descr="Inkubator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29124" y="5732851"/>
            <a:ext cx="1500198" cy="1125149"/>
          </a:xfrm>
          <a:prstGeom prst="rect">
            <a:avLst/>
          </a:prstGeom>
          <a:noFill/>
        </p:spPr>
      </p:pic>
      <p:pic>
        <p:nvPicPr>
          <p:cNvPr id="64524" name="Picture 12" descr="Inkubator 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29322" y="5715016"/>
            <a:ext cx="1523979" cy="1142984"/>
          </a:xfrm>
          <a:prstGeom prst="rect">
            <a:avLst/>
          </a:prstGeom>
          <a:noFill/>
        </p:spPr>
      </p:pic>
      <p:sp>
        <p:nvSpPr>
          <p:cNvPr id="17" name="Symbol zastępczy tekstu 2"/>
          <p:cNvSpPr>
            <a:spLocks noGrp="1"/>
          </p:cNvSpPr>
          <p:nvPr>
            <p:ph type="body" idx="1"/>
          </p:nvPr>
        </p:nvSpPr>
        <p:spPr>
          <a:xfrm>
            <a:off x="372494" y="980728"/>
            <a:ext cx="8256136" cy="4752148"/>
          </a:xfrm>
        </p:spPr>
        <p:txBody>
          <a:bodyPr/>
          <a:lstStyle/>
          <a:p>
            <a:pPr marL="180975" indent="-28575" algn="just">
              <a:buNone/>
            </a:pPr>
            <a:r>
              <a:rPr lang="pl-PL" sz="2400" b="1" dirty="0"/>
              <a:t>Ponadto w 2025 :</a:t>
            </a:r>
            <a:endParaRPr lang="pl-PL" sz="2400" b="1" dirty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pl-PL" sz="2000" dirty="0">
                <a:solidFill>
                  <a:schemeClr val="tx1"/>
                </a:solidFill>
              </a:rPr>
              <a:t>dokonano wymiany lin nośnych w windzie (budynek Inkubatora - sektor AB), </a:t>
            </a:r>
          </a:p>
          <a:p>
            <a:pPr algn="just">
              <a:buFont typeface="Arial" pitchFamily="34" charset="0"/>
              <a:buChar char="•"/>
            </a:pPr>
            <a:r>
              <a:rPr lang="pl-PL" sz="2000" b="1" dirty="0"/>
              <a:t>dokonano przeglądu wraz z naprawą oraz wymianą paliwa w agregacie prądotwórczym zlokalizowanym w TPPT,</a:t>
            </a:r>
          </a:p>
          <a:p>
            <a:pPr algn="just">
              <a:buFont typeface="Arial" pitchFamily="34" charset="0"/>
              <a:buChar char="•"/>
            </a:pPr>
            <a:r>
              <a:rPr lang="pl-PL" sz="2000" dirty="0">
                <a:solidFill>
                  <a:schemeClr val="tx1"/>
                </a:solidFill>
              </a:rPr>
              <a:t>wykonano projekt </a:t>
            </a:r>
            <a:r>
              <a:rPr lang="pl-PL" sz="2000" b="1" dirty="0">
                <a:solidFill>
                  <a:schemeClr val="tx1"/>
                </a:solidFill>
              </a:rPr>
              <a:t>aktualizacji układu funkcjonalno-użytkowego </a:t>
            </a:r>
            <a:r>
              <a:rPr lang="pl-PL" sz="2000" dirty="0">
                <a:solidFill>
                  <a:schemeClr val="tx1"/>
                </a:solidFill>
              </a:rPr>
              <a:t>wraz</a:t>
            </a:r>
            <a:br>
              <a:rPr lang="pl-PL" sz="2000" dirty="0">
                <a:solidFill>
                  <a:schemeClr val="tx1"/>
                </a:solidFill>
              </a:rPr>
            </a:br>
            <a:r>
              <a:rPr lang="pl-PL" sz="2000" dirty="0">
                <a:solidFill>
                  <a:schemeClr val="tx1"/>
                </a:solidFill>
              </a:rPr>
              <a:t>z dostosowaniem do wymagań ochrony p.poż. budynków zlokalizowanych na terenie TPPT,</a:t>
            </a:r>
          </a:p>
          <a:p>
            <a:pPr algn="just">
              <a:buFont typeface="Arial" pitchFamily="34" charset="0"/>
              <a:buChar char="•"/>
            </a:pPr>
            <a:r>
              <a:rPr lang="pl-PL" sz="2000" b="1" dirty="0">
                <a:solidFill>
                  <a:schemeClr val="tx1"/>
                </a:solidFill>
              </a:rPr>
              <a:t>dokonano serwisu agregatu wody lodowej w budynku Inkubatora</a:t>
            </a:r>
            <a:r>
              <a:rPr lang="pl-PL" sz="2000" dirty="0">
                <a:solidFill>
                  <a:schemeClr val="tx1"/>
                </a:solidFill>
              </a:rPr>
              <a:t>,</a:t>
            </a:r>
          </a:p>
          <a:p>
            <a:pPr algn="just">
              <a:buFont typeface="Arial" pitchFamily="34" charset="0"/>
              <a:buChar char="•"/>
            </a:pPr>
            <a:r>
              <a:rPr lang="pl-PL" sz="2000" dirty="0">
                <a:solidFill>
                  <a:schemeClr val="tx1"/>
                </a:solidFill>
              </a:rPr>
              <a:t>wykonano projekt oraz instalację przewodową Systemu Sygnalizacji Pożaru w budynku Inkubatora,</a:t>
            </a:r>
          </a:p>
          <a:p>
            <a:pPr algn="just">
              <a:buFont typeface="Arial" pitchFamily="34" charset="0"/>
              <a:buChar char="•"/>
            </a:pPr>
            <a:r>
              <a:rPr lang="pl-PL" sz="2000" dirty="0">
                <a:solidFill>
                  <a:schemeClr val="tx1"/>
                </a:solidFill>
              </a:rPr>
              <a:t>dokonano pełnego serwisu i naprawy instalacji </a:t>
            </a:r>
            <a:r>
              <a:rPr lang="pl-PL" sz="2000" b="1" dirty="0">
                <a:solidFill>
                  <a:schemeClr val="tx1"/>
                </a:solidFill>
              </a:rPr>
              <a:t>nawiewno-wywiewnej</a:t>
            </a:r>
            <a:r>
              <a:rPr lang="pl-PL" sz="2000" dirty="0">
                <a:solidFill>
                  <a:schemeClr val="tx1"/>
                </a:solidFill>
              </a:rPr>
              <a:t> we wszystkich obiektach TPPT,</a:t>
            </a:r>
          </a:p>
          <a:p>
            <a:pPr algn="just">
              <a:buFont typeface="Arial" pitchFamily="34" charset="0"/>
              <a:buChar char="•"/>
            </a:pPr>
            <a:r>
              <a:rPr lang="pl-PL" sz="2000" dirty="0">
                <a:solidFill>
                  <a:schemeClr val="tx1"/>
                </a:solidFill>
              </a:rPr>
              <a:t>dokonano montażu czujnika zmierzchu na parkingu TPPT – celem zmniejszenia zużycia energii na potrzeby oświetlenia terenu i parkingu przy TPPT</a:t>
            </a:r>
            <a:r>
              <a:rPr lang="pl-PL" sz="2000" b="1" dirty="0">
                <a:solidFill>
                  <a:schemeClr val="tx1"/>
                </a:solidFill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endParaRPr lang="pl-PL" sz="2000" dirty="0">
              <a:solidFill>
                <a:schemeClr val="tx1"/>
              </a:solidFill>
            </a:endParaRPr>
          </a:p>
          <a:p>
            <a:pPr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6739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8355" y="188640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326689" y="195857"/>
            <a:ext cx="8204869" cy="652400"/>
          </a:xfrm>
        </p:spPr>
        <p:txBody>
          <a:bodyPr/>
          <a:lstStyle/>
          <a:p>
            <a:r>
              <a:rPr lang="pl-PL" sz="2400" dirty="0"/>
              <a:t>Zarządzanie Inkubatorem Przedsiębiorczości TARR S.A. w 2025 r.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750083" y="828553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Symbol zastępczy tekstu 2"/>
          <p:cNvSpPr>
            <a:spLocks noGrp="1"/>
          </p:cNvSpPr>
          <p:nvPr>
            <p:ph type="body" idx="1"/>
          </p:nvPr>
        </p:nvSpPr>
        <p:spPr>
          <a:xfrm>
            <a:off x="426612" y="828553"/>
            <a:ext cx="8158204" cy="4502580"/>
          </a:xfrm>
        </p:spPr>
        <p:txBody>
          <a:bodyPr/>
          <a:lstStyle/>
          <a:p>
            <a:pPr algn="just">
              <a:buNone/>
            </a:pPr>
            <a:endParaRPr lang="pl-PL" sz="1600" b="1" dirty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pl-PL" sz="2000" dirty="0">
                <a:solidFill>
                  <a:schemeClr val="tx1"/>
                </a:solidFill>
              </a:rPr>
              <a:t>Na dzień </a:t>
            </a:r>
            <a:r>
              <a:rPr lang="pl-PL" sz="2000" b="1" u="sng" dirty="0">
                <a:solidFill>
                  <a:schemeClr val="tx1"/>
                </a:solidFill>
              </a:rPr>
              <a:t>31 grudnia 2025 r.</a:t>
            </a:r>
            <a:r>
              <a:rPr lang="pl-PL" sz="2000" b="1" dirty="0">
                <a:solidFill>
                  <a:schemeClr val="tx1"/>
                </a:solidFill>
              </a:rPr>
              <a:t> </a:t>
            </a:r>
            <a:r>
              <a:rPr lang="pl-PL" sz="2000" dirty="0">
                <a:solidFill>
                  <a:schemeClr val="tx1"/>
                </a:solidFill>
              </a:rPr>
              <a:t>w Inkubatorze Przedsiębiorczości TARR S.A. zlokalizowanych było </a:t>
            </a:r>
            <a:r>
              <a:rPr lang="pl-PL" sz="2000" b="1" dirty="0">
                <a:solidFill>
                  <a:schemeClr val="tx1"/>
                </a:solidFill>
              </a:rPr>
              <a:t>19</a:t>
            </a:r>
            <a:r>
              <a:rPr lang="pl-PL" sz="2000" dirty="0">
                <a:solidFill>
                  <a:schemeClr val="tx1"/>
                </a:solidFill>
              </a:rPr>
              <a:t> </a:t>
            </a:r>
            <a:r>
              <a:rPr lang="pl-PL" sz="2000" b="1" dirty="0">
                <a:solidFill>
                  <a:schemeClr val="tx1"/>
                </a:solidFill>
              </a:rPr>
              <a:t>najemców</a:t>
            </a:r>
            <a:r>
              <a:rPr lang="pl-PL" sz="2000" dirty="0">
                <a:solidFill>
                  <a:schemeClr val="tx1"/>
                </a:solidFill>
              </a:rPr>
              <a:t>. Zajmowali oni powierzchnię </a:t>
            </a:r>
            <a:r>
              <a:rPr lang="pl-PL" sz="2000" b="1" dirty="0">
                <a:solidFill>
                  <a:schemeClr val="tx1"/>
                </a:solidFill>
              </a:rPr>
              <a:t>538 m2 </a:t>
            </a:r>
            <a:r>
              <a:rPr lang="pl-PL" sz="2000" dirty="0">
                <a:solidFill>
                  <a:schemeClr val="tx1"/>
                </a:solidFill>
              </a:rPr>
              <a:t>co stanowiło </a:t>
            </a:r>
            <a:r>
              <a:rPr lang="pl-PL" sz="2000" b="1" dirty="0">
                <a:solidFill>
                  <a:schemeClr val="tx1"/>
                </a:solidFill>
              </a:rPr>
              <a:t>49,04% </a:t>
            </a:r>
            <a:r>
              <a:rPr lang="pl-PL" sz="2000" dirty="0">
                <a:solidFill>
                  <a:schemeClr val="tx1"/>
                </a:solidFill>
              </a:rPr>
              <a:t>powierzchni Inkubatora.</a:t>
            </a:r>
          </a:p>
          <a:p>
            <a:pPr algn="just">
              <a:buFont typeface="Arial" pitchFamily="34" charset="0"/>
              <a:buChar char="•"/>
            </a:pPr>
            <a:endParaRPr lang="pl-PL" sz="2000" dirty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pl-PL" sz="2000" dirty="0">
                <a:solidFill>
                  <a:schemeClr val="tx1"/>
                </a:solidFill>
              </a:rPr>
              <a:t>Wszystkie pomieszczenia biurowe były wynajęte.</a:t>
            </a:r>
          </a:p>
          <a:p>
            <a:pPr algn="just">
              <a:buFont typeface="Arial" pitchFamily="34" charset="0"/>
              <a:buChar char="•"/>
            </a:pPr>
            <a:endParaRPr lang="pl-PL" sz="2000" dirty="0">
              <a:solidFill>
                <a:schemeClr val="tx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pl-PL" sz="2000" dirty="0"/>
              <a:t>Przychody z wynajmu powierzchni w Inkubatorze TARR S.A. wyniosły </a:t>
            </a:r>
            <a:r>
              <a:rPr lang="pl-PL" sz="2000" b="1" dirty="0"/>
              <a:t>229.922,22 zł </a:t>
            </a:r>
            <a:r>
              <a:rPr lang="pl-PL" sz="2000" dirty="0"/>
              <a:t>netto w tym: </a:t>
            </a:r>
            <a:r>
              <a:rPr lang="pl-PL" sz="2000" b="1" dirty="0"/>
              <a:t>czynsz 158.733,44 zł</a:t>
            </a:r>
            <a:r>
              <a:rPr lang="pl-PL" sz="2000" dirty="0"/>
              <a:t>, refaktury  za media </a:t>
            </a:r>
            <a:r>
              <a:rPr lang="pl-PL" sz="2000" b="1" dirty="0"/>
              <a:t>71.188,78</a:t>
            </a:r>
            <a:r>
              <a:rPr lang="pl-PL" sz="2000" dirty="0"/>
              <a:t> </a:t>
            </a:r>
            <a:r>
              <a:rPr lang="pl-PL" sz="2000" b="1" dirty="0"/>
              <a:t>zł</a:t>
            </a:r>
            <a:r>
              <a:rPr lang="pl-PL" sz="2000" dirty="0"/>
              <a:t>.</a:t>
            </a:r>
          </a:p>
          <a:p>
            <a:pPr lvl="0" algn="just">
              <a:buFont typeface="Arial" pitchFamily="34" charset="0"/>
              <a:buChar char="•"/>
            </a:pPr>
            <a:endParaRPr lang="pl-PL" sz="2000" dirty="0"/>
          </a:p>
          <a:p>
            <a:pPr lvl="0" algn="just">
              <a:buFont typeface="Arial" pitchFamily="34" charset="0"/>
              <a:buChar char="•"/>
            </a:pPr>
            <a:r>
              <a:rPr lang="pl-PL" sz="2000" b="1" dirty="0"/>
              <a:t>W 2025 roku prowadzono eksploatację budynku zgodnie z obowiązującymi przepisami budowlanymi, sanitarnymi, ppoż. oraz BHP. Na bieżąco prowadzone były wymagane serwisy i przeglądy oraz prace remontowe i modernizacyjne.</a:t>
            </a:r>
          </a:p>
          <a:p>
            <a:pPr algn="just">
              <a:buFont typeface="Arial" pitchFamily="34" charset="0"/>
              <a:buChar char="•"/>
            </a:pPr>
            <a:endParaRPr lang="pl-PL" sz="2000" dirty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pl-PL" sz="20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065973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065973"/>
            <a:ext cx="2376264" cy="158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4888" y="6288464"/>
            <a:ext cx="10074152" cy="67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83" y="5081721"/>
            <a:ext cx="2364421" cy="1578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138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AAA37-35E3-9012-1858-C35ECD6CF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>
            <a:extLst>
              <a:ext uri="{FF2B5EF4-FFF2-40B4-BE49-F238E27FC236}">
                <a16:creationId xmlns:a16="http://schemas.microsoft.com/office/drawing/2014/main" id="{14AD9190-F7EA-A4FD-48B1-8C1EEE3BB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8355" y="188640"/>
            <a:ext cx="942966" cy="1075948"/>
          </a:xfrm>
          <a:prstGeom prst="rect">
            <a:avLst/>
          </a:prstGeom>
        </p:spPr>
      </p:pic>
      <p:sp>
        <p:nvSpPr>
          <p:cNvPr id="6" name="Tytuł 7">
            <a:extLst>
              <a:ext uri="{FF2B5EF4-FFF2-40B4-BE49-F238E27FC236}">
                <a16:creationId xmlns:a16="http://schemas.microsoft.com/office/drawing/2014/main" id="{7CC0DD61-34F7-42AB-A52D-1A7D03401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89" y="195857"/>
            <a:ext cx="8204869" cy="652400"/>
          </a:xfrm>
        </p:spPr>
        <p:txBody>
          <a:bodyPr/>
          <a:lstStyle/>
          <a:p>
            <a:r>
              <a:rPr lang="pl-PL" sz="2400" dirty="0"/>
              <a:t>Zarządzanie Inkubatorem Przedsiębiorczości TARR S.A. w 2025 r.</a:t>
            </a:r>
          </a:p>
        </p:txBody>
      </p:sp>
      <p:cxnSp>
        <p:nvCxnSpPr>
          <p:cNvPr id="7" name="Google Shape;378;p30">
            <a:extLst>
              <a:ext uri="{FF2B5EF4-FFF2-40B4-BE49-F238E27FC236}">
                <a16:creationId xmlns:a16="http://schemas.microsoft.com/office/drawing/2014/main" id="{EB382940-7B09-C4AF-4B31-83F2D55E02A7}"/>
              </a:ext>
            </a:extLst>
          </p:cNvPr>
          <p:cNvCxnSpPr/>
          <p:nvPr/>
        </p:nvCxnSpPr>
        <p:spPr>
          <a:xfrm>
            <a:off x="750083" y="828553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23793238-105C-8A7F-B30D-B17164DC7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828553"/>
            <a:ext cx="3054062" cy="5336751"/>
          </a:xfrm>
        </p:spPr>
        <p:txBody>
          <a:bodyPr/>
          <a:lstStyle/>
          <a:p>
            <a:pPr algn="just">
              <a:buNone/>
            </a:pPr>
            <a:endParaRPr lang="pl-PL" sz="1600" b="1" dirty="0">
              <a:solidFill>
                <a:schemeClr val="tx1"/>
              </a:solidFill>
            </a:endParaRPr>
          </a:p>
          <a:p>
            <a:pPr marL="15240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W 2025 roku Zarząd przedstawił koncepcję inwestycji Spółki w </a:t>
            </a:r>
            <a:r>
              <a:rPr lang="pl-PL" sz="1800" b="1" dirty="0">
                <a:solidFill>
                  <a:schemeClr val="tx1"/>
                </a:solidFill>
              </a:rPr>
              <a:t>zakresie rozbudowy/modernizacji Inkubatora Przedsiębiorczości TARR S.A.</a:t>
            </a:r>
            <a:r>
              <a:rPr lang="pl-PL" sz="1800" dirty="0">
                <a:solidFill>
                  <a:schemeClr val="tx1"/>
                </a:solidFill>
              </a:rPr>
              <a:t>, która planowana jest do </a:t>
            </a:r>
            <a:r>
              <a:rPr lang="pl-PL" sz="1800" b="1" dirty="0">
                <a:solidFill>
                  <a:schemeClr val="tx1"/>
                </a:solidFill>
              </a:rPr>
              <a:t>sfinansowania w ramach pozyskanego dofinasowania pochodzącego z programu FEP 2021-2027</a:t>
            </a:r>
            <a:r>
              <a:rPr lang="pl-PL" sz="1800" dirty="0">
                <a:solidFill>
                  <a:schemeClr val="tx1"/>
                </a:solidFill>
              </a:rPr>
              <a:t> w ramach Konkursu „01.03 Wsparcie MŚP – dotacja (Wsparcie IOB, w tym inkubatorów przedsiębiorczości)” na inkubatory przedsiębiorczości.</a:t>
            </a:r>
          </a:p>
          <a:p>
            <a:pPr>
              <a:buFont typeface="Arial" pitchFamily="34" charset="0"/>
              <a:buChar char="•"/>
            </a:pPr>
            <a:endParaRPr lang="pl-PL" sz="2000" dirty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pl-PL" sz="2000" dirty="0">
              <a:solidFill>
                <a:schemeClr val="tx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endParaRPr lang="pl-PL" sz="2000" dirty="0"/>
          </a:p>
          <a:p>
            <a:pPr algn="just">
              <a:buFont typeface="Arial" pitchFamily="34" charset="0"/>
              <a:buChar char="•"/>
            </a:pPr>
            <a:endParaRPr lang="pl-PL" sz="2000" dirty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pl-PL" sz="2000" dirty="0">
              <a:solidFill>
                <a:schemeClr val="tx1"/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B1E6F95-94AD-E373-B964-14BC1A6E8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4888" y="6288464"/>
            <a:ext cx="10074152" cy="67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2A3D61E5-E9D7-13F2-A1C7-A3FDF59C67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4062" y="1292181"/>
            <a:ext cx="5917990" cy="364386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AF10E51B-ABD5-1B55-6166-04463DCBD81F}"/>
              </a:ext>
            </a:extLst>
          </p:cNvPr>
          <p:cNvSpPr txBox="1"/>
          <p:nvPr/>
        </p:nvSpPr>
        <p:spPr>
          <a:xfrm>
            <a:off x="2946011" y="4936041"/>
            <a:ext cx="58642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800" dirty="0">
                <a:latin typeface="Barlow Condensed" panose="00000506000000000000" pitchFamily="2" charset="-18"/>
              </a:rPr>
              <a:t>Na potrzeby planowanej inwestycji wyłoniono </a:t>
            </a:r>
            <a:r>
              <a:rPr lang="pl-PL" sz="1800" b="1" dirty="0">
                <a:latin typeface="Barlow Condensed" panose="00000506000000000000" pitchFamily="2" charset="-18"/>
              </a:rPr>
              <a:t>Wykonawcę, </a:t>
            </a:r>
            <a:r>
              <a:rPr lang="pl-PL" sz="1800" dirty="0">
                <a:latin typeface="Barlow Condensed" panose="00000506000000000000" pitchFamily="2" charset="-18"/>
              </a:rPr>
              <a:t>który miał za zadanie </a:t>
            </a:r>
            <a:r>
              <a:rPr lang="pl-PL" sz="1800" b="1" dirty="0">
                <a:latin typeface="Barlow Condensed" panose="00000506000000000000" pitchFamily="2" charset="-18"/>
              </a:rPr>
              <a:t>opracować kompleksową dokumentację projektowo-kosztorysową </a:t>
            </a:r>
            <a:r>
              <a:rPr lang="pl-PL" sz="1800" dirty="0">
                <a:latin typeface="Barlow Condensed" panose="00000506000000000000" pitchFamily="2" charset="-18"/>
              </a:rPr>
              <a:t>oraz</a:t>
            </a:r>
            <a:r>
              <a:rPr lang="pl-PL" sz="1800" b="1" dirty="0">
                <a:latin typeface="Barlow Condensed" panose="00000506000000000000" pitchFamily="2" charset="-18"/>
              </a:rPr>
              <a:t> komplet wniosków o wydanie decyzji pozwolenia na budowę/zgłoszenia wykonania robót.</a:t>
            </a:r>
          </a:p>
        </p:txBody>
      </p:sp>
    </p:spTree>
    <p:extLst>
      <p:ext uri="{BB962C8B-B14F-4D97-AF65-F5344CB8AC3E}">
        <p14:creationId xmlns:p14="http://schemas.microsoft.com/office/powerpoint/2010/main" val="19697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B19FB-076A-529E-7CF4-B62C4BD0D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7">
            <a:extLst>
              <a:ext uri="{FF2B5EF4-FFF2-40B4-BE49-F238E27FC236}">
                <a16:creationId xmlns:a16="http://schemas.microsoft.com/office/drawing/2014/main" id="{A87AA9C0-ADF5-5EB0-69AD-1D02BD675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89" y="195857"/>
            <a:ext cx="8204869" cy="652400"/>
          </a:xfrm>
        </p:spPr>
        <p:txBody>
          <a:bodyPr/>
          <a:lstStyle/>
          <a:p>
            <a:r>
              <a:rPr lang="pl-PL" sz="2400" dirty="0"/>
              <a:t>Zarządzanie Inkubatorem Przedsiębiorczości TARR S.A. w 2025 r.</a:t>
            </a:r>
          </a:p>
        </p:txBody>
      </p:sp>
      <p:cxnSp>
        <p:nvCxnSpPr>
          <p:cNvPr id="7" name="Google Shape;378;p30">
            <a:extLst>
              <a:ext uri="{FF2B5EF4-FFF2-40B4-BE49-F238E27FC236}">
                <a16:creationId xmlns:a16="http://schemas.microsoft.com/office/drawing/2014/main" id="{B61D3D05-4836-709C-4BD4-F9AF21255600}"/>
              </a:ext>
            </a:extLst>
          </p:cNvPr>
          <p:cNvCxnSpPr/>
          <p:nvPr/>
        </p:nvCxnSpPr>
        <p:spPr>
          <a:xfrm>
            <a:off x="750083" y="828553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28" name="Picture 4">
            <a:extLst>
              <a:ext uri="{FF2B5EF4-FFF2-40B4-BE49-F238E27FC236}">
                <a16:creationId xmlns:a16="http://schemas.microsoft.com/office/drawing/2014/main" id="{7CE16A99-FA3F-DE30-079B-727B9CB51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4888" y="6288464"/>
            <a:ext cx="10074152" cy="67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5DE20C6D-7A27-F26C-2914-6F8954A4F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30" y="811005"/>
            <a:ext cx="8038387" cy="6028789"/>
          </a:xfrm>
          <a:prstGeom prst="rect">
            <a:avLst/>
          </a:prstGeom>
        </p:spPr>
      </p:pic>
      <p:sp>
        <p:nvSpPr>
          <p:cNvPr id="11" name="Prostokąt 10">
            <a:extLst>
              <a:ext uri="{FF2B5EF4-FFF2-40B4-BE49-F238E27FC236}">
                <a16:creationId xmlns:a16="http://schemas.microsoft.com/office/drawing/2014/main" id="{4EAACEBD-D48B-4554-4D73-D3BD524F0ED9}"/>
              </a:ext>
            </a:extLst>
          </p:cNvPr>
          <p:cNvSpPr/>
          <p:nvPr/>
        </p:nvSpPr>
        <p:spPr>
          <a:xfrm>
            <a:off x="2771800" y="980728"/>
            <a:ext cx="2232248" cy="360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2860336-D782-2BF8-C630-69AD6CFFBE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856" y="1772816"/>
            <a:ext cx="5652120" cy="553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33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BEA42-F802-73F3-E9A8-3AF11DF49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7">
            <a:extLst>
              <a:ext uri="{FF2B5EF4-FFF2-40B4-BE49-F238E27FC236}">
                <a16:creationId xmlns:a16="http://schemas.microsoft.com/office/drawing/2014/main" id="{726AECB0-6D5F-B530-2019-68E998222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89" y="195857"/>
            <a:ext cx="8204869" cy="652400"/>
          </a:xfrm>
        </p:spPr>
        <p:txBody>
          <a:bodyPr/>
          <a:lstStyle/>
          <a:p>
            <a:r>
              <a:rPr lang="pl-PL" sz="2400" dirty="0"/>
              <a:t>Zarządzanie Inkubatorem Przedsiębiorczości TARR S.A. w 2025 r.</a:t>
            </a:r>
          </a:p>
        </p:txBody>
      </p:sp>
      <p:cxnSp>
        <p:nvCxnSpPr>
          <p:cNvPr id="7" name="Google Shape;378;p30">
            <a:extLst>
              <a:ext uri="{FF2B5EF4-FFF2-40B4-BE49-F238E27FC236}">
                <a16:creationId xmlns:a16="http://schemas.microsoft.com/office/drawing/2014/main" id="{5B590054-18F7-B073-DF04-155986CD8277}"/>
              </a:ext>
            </a:extLst>
          </p:cNvPr>
          <p:cNvCxnSpPr/>
          <p:nvPr/>
        </p:nvCxnSpPr>
        <p:spPr>
          <a:xfrm>
            <a:off x="750083" y="828553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28" name="Picture 4">
            <a:extLst>
              <a:ext uri="{FF2B5EF4-FFF2-40B4-BE49-F238E27FC236}">
                <a16:creationId xmlns:a16="http://schemas.microsoft.com/office/drawing/2014/main" id="{4135A39F-5B81-ECCF-8F02-BE55282CB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4888" y="6288464"/>
            <a:ext cx="10074152" cy="67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Prostokąt 10">
            <a:extLst>
              <a:ext uri="{FF2B5EF4-FFF2-40B4-BE49-F238E27FC236}">
                <a16:creationId xmlns:a16="http://schemas.microsoft.com/office/drawing/2014/main" id="{111762E9-CD61-25B5-6B1F-A57889910B11}"/>
              </a:ext>
            </a:extLst>
          </p:cNvPr>
          <p:cNvSpPr/>
          <p:nvPr/>
        </p:nvSpPr>
        <p:spPr>
          <a:xfrm>
            <a:off x="2771800" y="980728"/>
            <a:ext cx="2232248" cy="360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664039A-5ED2-A59D-ED73-2F9AB7A2A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968580"/>
            <a:ext cx="8568444" cy="571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5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1230" y="44624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611560" y="102404"/>
            <a:ext cx="7716426" cy="652400"/>
          </a:xfrm>
        </p:spPr>
        <p:txBody>
          <a:bodyPr/>
          <a:lstStyle/>
          <a:p>
            <a:r>
              <a:rPr lang="pl-PL" dirty="0"/>
              <a:t>Realizacja projektów – 2025 r.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827584" y="884811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Symbol zastępczy tekstu 2"/>
          <p:cNvSpPr>
            <a:spLocks noGrp="1"/>
          </p:cNvSpPr>
          <p:nvPr>
            <p:ph type="body" idx="1"/>
          </p:nvPr>
        </p:nvSpPr>
        <p:spPr>
          <a:xfrm>
            <a:off x="285721" y="966578"/>
            <a:ext cx="4790336" cy="5267004"/>
          </a:xfrm>
        </p:spPr>
        <p:txBody>
          <a:bodyPr/>
          <a:lstStyle/>
          <a:p>
            <a:pPr marL="152400" indent="0">
              <a:buNone/>
            </a:pPr>
            <a:r>
              <a:rPr lang="pl-PL" sz="2200" b="1" dirty="0"/>
              <a:t>Projekt „Tarnobrzeski Ośrodek Wspierania Ekonomii Społecznej”</a:t>
            </a:r>
          </a:p>
          <a:p>
            <a:pPr marL="182563" indent="0" algn="just">
              <a:buNone/>
            </a:pPr>
            <a:endParaRPr lang="pl-PL" sz="2000" dirty="0">
              <a:latin typeface="Barlow Condensed" panose="00000506000000000000" pitchFamily="2" charset="-18"/>
            </a:endParaRPr>
          </a:p>
          <a:p>
            <a:pPr marL="182563" indent="0" algn="just">
              <a:buNone/>
            </a:pPr>
            <a:r>
              <a:rPr lang="pl-PL" sz="1600" dirty="0">
                <a:latin typeface="Barlow Condensed" panose="00000506000000000000" pitchFamily="2" charset="-18"/>
              </a:rPr>
              <a:t>Przedsięwzięcie jest wdrażane w okresie od </a:t>
            </a:r>
            <a:r>
              <a:rPr lang="pl-PL" sz="1600" b="1" dirty="0">
                <a:latin typeface="Barlow Condensed" panose="00000506000000000000" pitchFamily="2" charset="-18"/>
              </a:rPr>
              <a:t>01.01.2024 r.</a:t>
            </a:r>
            <a:r>
              <a:rPr lang="pl-PL" sz="1600" dirty="0">
                <a:latin typeface="Barlow Condensed" panose="00000506000000000000" pitchFamily="2" charset="-18"/>
              </a:rPr>
              <a:t> do </a:t>
            </a:r>
            <a:r>
              <a:rPr lang="pl-PL" sz="1600" b="1" dirty="0">
                <a:latin typeface="Barlow Condensed" panose="00000506000000000000" pitchFamily="2" charset="-18"/>
              </a:rPr>
              <a:t>31.12.2029 r.</a:t>
            </a:r>
            <a:r>
              <a:rPr lang="pl-PL" sz="1600" dirty="0">
                <a:latin typeface="Barlow Condensed" panose="00000506000000000000" pitchFamily="2" charset="-18"/>
              </a:rPr>
              <a:t> w partnerstwie Tarnobrzeskiej Agencji Rozwoju Regionalnego S.A. ze Stowarzyszeniem na Rzecz Rozwoju Powiatu Kolbuszowskiego „NIL”.</a:t>
            </a:r>
          </a:p>
          <a:p>
            <a:pPr marL="182563" indent="0" algn="just">
              <a:buNone/>
            </a:pPr>
            <a:endParaRPr lang="pl-PL" sz="2000" dirty="0">
              <a:latin typeface="Barlow Condensed" panose="00000506000000000000" pitchFamily="2" charset="-18"/>
            </a:endParaRPr>
          </a:p>
          <a:p>
            <a:pPr marL="182563" indent="0" algn="just">
              <a:buNone/>
            </a:pPr>
            <a:r>
              <a:rPr lang="pl-PL" sz="1800" dirty="0">
                <a:latin typeface="Barlow Condensed" panose="00000506000000000000" pitchFamily="2" charset="-18"/>
              </a:rPr>
              <a:t>Tarnobrzeski Ośrodek Wspierania Ekonomii Społecznej oferuje wsparcie: </a:t>
            </a:r>
            <a:r>
              <a:rPr lang="pl-PL" sz="1800" b="1" dirty="0">
                <a:latin typeface="Barlow Condensed" panose="00000506000000000000" pitchFamily="2" charset="-18"/>
              </a:rPr>
              <a:t>animacyjne</a:t>
            </a:r>
            <a:r>
              <a:rPr lang="pl-PL" sz="1800" dirty="0">
                <a:latin typeface="Barlow Condensed" panose="00000506000000000000" pitchFamily="2" charset="-18"/>
              </a:rPr>
              <a:t>, </a:t>
            </a:r>
            <a:r>
              <a:rPr lang="pl-PL" sz="1800" b="1" dirty="0">
                <a:latin typeface="Barlow Condensed" panose="00000506000000000000" pitchFamily="2" charset="-18"/>
              </a:rPr>
              <a:t>szkoleniowe</a:t>
            </a:r>
            <a:r>
              <a:rPr lang="pl-PL" sz="1800" dirty="0">
                <a:latin typeface="Barlow Condensed" panose="00000506000000000000" pitchFamily="2" charset="-18"/>
              </a:rPr>
              <a:t>, </a:t>
            </a:r>
            <a:r>
              <a:rPr lang="pl-PL" sz="1800" b="1" dirty="0">
                <a:latin typeface="Barlow Condensed" panose="00000506000000000000" pitchFamily="2" charset="-18"/>
              </a:rPr>
              <a:t>doradcze</a:t>
            </a:r>
            <a:r>
              <a:rPr lang="pl-PL" sz="1800" dirty="0">
                <a:latin typeface="Barlow Condensed" panose="00000506000000000000" pitchFamily="2" charset="-18"/>
              </a:rPr>
              <a:t>, </a:t>
            </a:r>
            <a:r>
              <a:rPr lang="pl-PL" sz="1800" b="1" dirty="0">
                <a:latin typeface="Barlow Condensed" panose="00000506000000000000" pitchFamily="2" charset="-18"/>
              </a:rPr>
              <a:t>inkubacyjne</a:t>
            </a:r>
            <a:r>
              <a:rPr lang="pl-PL" sz="1800" dirty="0">
                <a:latin typeface="Barlow Condensed" panose="00000506000000000000" pitchFamily="2" charset="-18"/>
              </a:rPr>
              <a:t>, </a:t>
            </a:r>
            <a:r>
              <a:rPr lang="pl-PL" sz="1800" b="1" dirty="0">
                <a:latin typeface="Barlow Condensed" panose="00000506000000000000" pitchFamily="2" charset="-18"/>
              </a:rPr>
              <a:t>finansowe</a:t>
            </a:r>
            <a:r>
              <a:rPr lang="pl-PL" sz="1800" dirty="0">
                <a:latin typeface="Barlow Condensed" panose="00000506000000000000" pitchFamily="2" charset="-18"/>
              </a:rPr>
              <a:t> i </a:t>
            </a:r>
            <a:r>
              <a:rPr lang="pl-PL" sz="1800" b="1" dirty="0">
                <a:latin typeface="Barlow Condensed" panose="00000506000000000000" pitchFamily="2" charset="-18"/>
              </a:rPr>
              <a:t>biznesowe</a:t>
            </a:r>
            <a:r>
              <a:rPr lang="pl-PL" sz="1800" dirty="0">
                <a:latin typeface="Barlow Condensed" panose="00000506000000000000" pitchFamily="2" charset="-18"/>
              </a:rPr>
              <a:t> będące odpowiedzią na zdiagnozowane problemy i bariery.</a:t>
            </a:r>
          </a:p>
          <a:p>
            <a:pPr marL="182563" indent="0" algn="just">
              <a:buNone/>
            </a:pPr>
            <a:endParaRPr lang="pl-PL" sz="1800" dirty="0">
              <a:latin typeface="Barlow Condensed" panose="00000506000000000000" pitchFamily="2" charset="-18"/>
            </a:endParaRPr>
          </a:p>
          <a:p>
            <a:pPr marL="182563" indent="0" algn="just">
              <a:buNone/>
            </a:pPr>
            <a:r>
              <a:rPr lang="pl-PL" sz="1800" dirty="0">
                <a:latin typeface="Barlow Condensed" panose="00000506000000000000" pitchFamily="2" charset="-18"/>
              </a:rPr>
              <a:t>Projekt realizujemy, aby wzmocnić sektor ekonomii społecznej na obszarze 6 powiatów: </a:t>
            </a:r>
            <a:r>
              <a:rPr lang="pl-PL" sz="1800" b="1" dirty="0">
                <a:latin typeface="Barlow Condensed" panose="00000506000000000000" pitchFamily="2" charset="-18"/>
              </a:rPr>
              <a:t>dębickiego, strzyżowskiego, ropczycko – sędziszowskiego, mieleckiego, tarnobrzeskiego i m. Tarnobrzeg.</a:t>
            </a:r>
            <a:endParaRPr lang="pl-PL" sz="1800" b="1" i="0" u="none" strike="noStrike" baseline="0" dirty="0">
              <a:solidFill>
                <a:srgbClr val="000000"/>
              </a:solidFill>
              <a:latin typeface="Barlow Condensed" panose="00000506000000000000" pitchFamily="2" charset="-18"/>
            </a:endParaRPr>
          </a:p>
          <a:p>
            <a:pPr marL="182563" indent="0" algn="ctr">
              <a:buNone/>
            </a:pPr>
            <a:endParaRPr lang="pl-PL" sz="2000" b="1" dirty="0">
              <a:latin typeface="Barlow Condensed" panose="00000506000000000000" pitchFamily="2" charset="-18"/>
            </a:endParaRPr>
          </a:p>
          <a:p>
            <a:pPr marL="182563" indent="0" algn="ctr">
              <a:buNone/>
            </a:pPr>
            <a:endParaRPr lang="pl-PL" sz="2000" b="1" dirty="0">
              <a:latin typeface="Barlow Condensed" panose="00000506000000000000" pitchFamily="2" charset="-18"/>
            </a:endParaRPr>
          </a:p>
          <a:p>
            <a:pPr marL="182563" indent="0" algn="ctr">
              <a:buNone/>
            </a:pPr>
            <a:r>
              <a:rPr lang="pl-PL" sz="2000" b="1" dirty="0">
                <a:latin typeface="Barlow Condensed" panose="00000506000000000000" pitchFamily="2" charset="-18"/>
              </a:rPr>
              <a:t>www.tarr.pl                         www.tarrtowes.pl</a:t>
            </a:r>
          </a:p>
        </p:txBody>
      </p:sp>
      <p:pic>
        <p:nvPicPr>
          <p:cNvPr id="2050" name="Picture 2" descr="Mapa województwa podkarpackiego z podziałem na powia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010" y="785059"/>
            <a:ext cx="4104456" cy="513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ostokąt 2"/>
          <p:cNvSpPr/>
          <p:nvPr/>
        </p:nvSpPr>
        <p:spPr>
          <a:xfrm>
            <a:off x="5441745" y="5725441"/>
            <a:ext cx="27671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b="1" dirty="0">
                <a:latin typeface="Barlow Condensed" panose="020B0604020202020204" charset="-18"/>
              </a:rPr>
              <a:t>Wartość projektu: 27.310.613,00 zł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010" y="6233582"/>
            <a:ext cx="3816405" cy="314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815" y="115126"/>
            <a:ext cx="980104" cy="927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485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611560" y="393331"/>
            <a:ext cx="7716426" cy="652400"/>
          </a:xfrm>
        </p:spPr>
        <p:txBody>
          <a:bodyPr/>
          <a:lstStyle/>
          <a:p>
            <a:r>
              <a:rPr lang="pl-PL" dirty="0"/>
              <a:t>Głównymi akcjonariuszami Tarnobrzeskiej Agencji Rozwoju Regionalnego S.A. są:</a:t>
            </a:r>
            <a:endParaRPr lang="pl-PL" b="0" dirty="0"/>
          </a:p>
        </p:txBody>
      </p:sp>
      <p:pic>
        <p:nvPicPr>
          <p:cNvPr id="10" name="Obraz 9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cxnSp>
        <p:nvCxnSpPr>
          <p:cNvPr id="11" name="Google Shape;378;p30"/>
          <p:cNvCxnSpPr/>
          <p:nvPr/>
        </p:nvCxnSpPr>
        <p:spPr>
          <a:xfrm>
            <a:off x="785786" y="142873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Prostokąt 1"/>
          <p:cNvSpPr/>
          <p:nvPr/>
        </p:nvSpPr>
        <p:spPr>
          <a:xfrm>
            <a:off x="611560" y="2060848"/>
            <a:ext cx="777686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000" dirty="0">
                <a:latin typeface="Barlow Condensed" panose="020B0604020202020204" charset="-18"/>
              </a:rPr>
              <a:t>Miasto Tarnobrzeg – </a:t>
            </a:r>
            <a:r>
              <a:rPr lang="pl-PL" sz="2000" b="1" dirty="0">
                <a:latin typeface="Barlow Condensed" panose="020B0604020202020204" charset="-18"/>
              </a:rPr>
              <a:t>1991 akcji</a:t>
            </a:r>
            <a:r>
              <a:rPr lang="pl-PL" sz="2000" dirty="0">
                <a:latin typeface="Barlow Condensed" panose="020B0604020202020204" charset="-18"/>
              </a:rPr>
              <a:t>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000" dirty="0">
                <a:latin typeface="Barlow Condensed" panose="020B0604020202020204" charset="-18"/>
              </a:rPr>
              <a:t>Samorząd Województwa Podkarpackiego – </a:t>
            </a:r>
            <a:r>
              <a:rPr lang="pl-PL" sz="2000" b="1" dirty="0">
                <a:latin typeface="Barlow Condensed" panose="020B0604020202020204" charset="-18"/>
              </a:rPr>
              <a:t>483 akcje</a:t>
            </a:r>
            <a:r>
              <a:rPr lang="pl-PL" sz="2000" dirty="0">
                <a:latin typeface="Barlow Condensed" panose="020B0604020202020204" charset="-18"/>
              </a:rPr>
              <a:t>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000" dirty="0">
                <a:latin typeface="Barlow Condensed" panose="020B0604020202020204" charset="-18"/>
              </a:rPr>
              <a:t>„Siarkopol” Tarnobrzegu Sp. z o.o. – </a:t>
            </a:r>
            <a:r>
              <a:rPr lang="pl-PL" sz="2000" b="1" dirty="0">
                <a:latin typeface="Barlow Condensed" panose="020B0604020202020204" charset="-18"/>
              </a:rPr>
              <a:t>50 akcji</a:t>
            </a:r>
            <a:r>
              <a:rPr lang="pl-PL" sz="2000" dirty="0">
                <a:latin typeface="Barlow Condensed" panose="020B0604020202020204" charset="-18"/>
              </a:rPr>
              <a:t>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000" dirty="0">
                <a:latin typeface="Barlow Condensed" panose="020B0604020202020204" charset="-18"/>
              </a:rPr>
              <a:t>Pozostali tj. </a:t>
            </a:r>
            <a:r>
              <a:rPr lang="pl-PL" sz="2000" b="1" dirty="0">
                <a:latin typeface="Barlow Condensed" panose="020B0604020202020204" charset="-18"/>
              </a:rPr>
              <a:t>dziewiętnastu akcjonariuszy posiada od kilku do kilkunastu akcji</a:t>
            </a:r>
            <a:r>
              <a:rPr lang="pl-PL" sz="2000" dirty="0">
                <a:latin typeface="Barlow Condensed" panose="020B0604020202020204" charset="-18"/>
              </a:rPr>
              <a:t>. </a:t>
            </a:r>
          </a:p>
          <a:p>
            <a:pPr>
              <a:lnSpc>
                <a:spcPct val="150000"/>
              </a:lnSpc>
            </a:pPr>
            <a:endParaRPr lang="pl-PL" sz="2000" dirty="0"/>
          </a:p>
        </p:txBody>
      </p:sp>
      <p:sp>
        <p:nvSpPr>
          <p:cNvPr id="3" name="Prostokąt 2"/>
          <p:cNvSpPr/>
          <p:nvPr/>
        </p:nvSpPr>
        <p:spPr>
          <a:xfrm>
            <a:off x="741510" y="4399664"/>
            <a:ext cx="7823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dirty="0">
                <a:latin typeface="Barlow Condensed" panose="020B0604020202020204" charset="-18"/>
              </a:rPr>
              <a:t>Kapitał podstawowy na dzień </a:t>
            </a:r>
            <a:r>
              <a:rPr lang="pl-PL" sz="2400" b="1" dirty="0">
                <a:latin typeface="Barlow Condensed" panose="020B0604020202020204" charset="-18"/>
              </a:rPr>
              <a:t>31.12.2025 r</a:t>
            </a:r>
            <a:r>
              <a:rPr lang="pl-PL" sz="2400" dirty="0">
                <a:latin typeface="Barlow Condensed" panose="020B0604020202020204" charset="-18"/>
              </a:rPr>
              <a:t>. wyniósł </a:t>
            </a:r>
            <a:r>
              <a:rPr lang="pl-PL" sz="2400" b="1" dirty="0">
                <a:latin typeface="Barlow Condensed" panose="020B0604020202020204" charset="-18"/>
              </a:rPr>
              <a:t>1 325 500,00 zł</a:t>
            </a:r>
            <a:r>
              <a:rPr lang="pl-PL" sz="2400" dirty="0">
                <a:latin typeface="Barlow Condensed" panose="020B0604020202020204" charset="-18"/>
              </a:rPr>
              <a:t>, </a:t>
            </a:r>
            <a:br>
              <a:rPr lang="pl-PL" sz="2400" dirty="0">
                <a:latin typeface="Barlow Condensed" panose="020B0604020202020204" charset="-18"/>
              </a:rPr>
            </a:br>
            <a:r>
              <a:rPr lang="pl-PL" sz="2400" dirty="0">
                <a:latin typeface="Barlow Condensed" panose="020B0604020202020204" charset="-18"/>
              </a:rPr>
              <a:t>w ilości </a:t>
            </a:r>
            <a:r>
              <a:rPr lang="pl-PL" sz="2400" b="1" dirty="0">
                <a:latin typeface="Barlow Condensed" panose="020B0604020202020204" charset="-18"/>
              </a:rPr>
              <a:t>2651 akcji </a:t>
            </a:r>
            <a:r>
              <a:rPr lang="pl-PL" sz="2400" dirty="0">
                <a:latin typeface="Barlow Condensed" panose="020B0604020202020204" charset="-18"/>
              </a:rPr>
              <a:t>o wartości nominalnej </a:t>
            </a:r>
            <a:r>
              <a:rPr lang="pl-PL" sz="2400" b="1" dirty="0">
                <a:latin typeface="Barlow Condensed" panose="020B0604020202020204" charset="-18"/>
              </a:rPr>
              <a:t>500 zł </a:t>
            </a:r>
            <a:r>
              <a:rPr lang="pl-PL" sz="2400" dirty="0">
                <a:latin typeface="Barlow Condensed" panose="020B0604020202020204" charset="-18"/>
              </a:rPr>
              <a:t>każdej akcji. Kapitał ten </a:t>
            </a:r>
            <a:br>
              <a:rPr lang="pl-PL" sz="2400" dirty="0">
                <a:latin typeface="Barlow Condensed" panose="020B0604020202020204" charset="-18"/>
              </a:rPr>
            </a:br>
            <a:r>
              <a:rPr lang="pl-PL" sz="2400" dirty="0">
                <a:latin typeface="Barlow Condensed" panose="020B0604020202020204" charset="-18"/>
              </a:rPr>
              <a:t>w stosunku do roku poprzedniego pozostał na niezmienionym poziomie. </a:t>
            </a:r>
          </a:p>
        </p:txBody>
      </p:sp>
    </p:spTree>
    <p:extLst>
      <p:ext uri="{BB962C8B-B14F-4D97-AF65-F5344CB8AC3E}">
        <p14:creationId xmlns:p14="http://schemas.microsoft.com/office/powerpoint/2010/main" val="194495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1230" y="44624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611560" y="102404"/>
            <a:ext cx="7716426" cy="652400"/>
          </a:xfrm>
        </p:spPr>
        <p:txBody>
          <a:bodyPr/>
          <a:lstStyle/>
          <a:p>
            <a:r>
              <a:rPr lang="pl-PL" dirty="0"/>
              <a:t>Realizacja projektów – 2025 r.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827584" y="884811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Symbol zastępczy tekstu 2"/>
          <p:cNvSpPr>
            <a:spLocks noGrp="1"/>
          </p:cNvSpPr>
          <p:nvPr>
            <p:ph type="body" idx="1"/>
          </p:nvPr>
        </p:nvSpPr>
        <p:spPr>
          <a:xfrm>
            <a:off x="285721" y="966578"/>
            <a:ext cx="4790336" cy="5267004"/>
          </a:xfrm>
        </p:spPr>
        <p:txBody>
          <a:bodyPr/>
          <a:lstStyle/>
          <a:p>
            <a:pPr marL="182563" indent="0" algn="just">
              <a:buNone/>
            </a:pPr>
            <a:r>
              <a:rPr lang="pl-PL" sz="1800" b="1" dirty="0">
                <a:latin typeface="Barlow Condensed" panose="00000506000000000000" pitchFamily="2" charset="-18"/>
              </a:rPr>
              <a:t>Przedsiębiorstwa społeczne </a:t>
            </a:r>
            <a:r>
              <a:rPr lang="pl-PL" sz="1800" dirty="0">
                <a:latin typeface="Barlow Condensed" panose="00000506000000000000" pitchFamily="2" charset="-18"/>
              </a:rPr>
              <a:t>i </a:t>
            </a:r>
            <a:r>
              <a:rPr lang="pl-PL" sz="1800" b="1" dirty="0">
                <a:latin typeface="Barlow Condensed" panose="00000506000000000000" pitchFamily="2" charset="-18"/>
              </a:rPr>
              <a:t>grupy inicjatywne </a:t>
            </a:r>
            <a:r>
              <a:rPr lang="pl-PL" sz="1800" dirty="0">
                <a:latin typeface="Barlow Condensed" panose="00000506000000000000" pitchFamily="2" charset="-18"/>
              </a:rPr>
              <a:t>planujące utworzenie Przedsiębiorstwa społecznego mogą uzyskać wsparcie na tworzenie i utrzymanie </a:t>
            </a:r>
            <a:br>
              <a:rPr lang="pl-PL" sz="1800" dirty="0">
                <a:latin typeface="Barlow Condensed" panose="00000506000000000000" pitchFamily="2" charset="-18"/>
              </a:rPr>
            </a:br>
            <a:r>
              <a:rPr lang="pl-PL" sz="1800" b="1" u="sng" dirty="0">
                <a:latin typeface="Barlow Condensed" panose="00000506000000000000" pitchFamily="2" charset="-18"/>
              </a:rPr>
              <a:t>od 1 do 10 miejsc pracy</a:t>
            </a:r>
            <a:r>
              <a:rPr lang="pl-PL" sz="1800" dirty="0">
                <a:latin typeface="Barlow Condensed" panose="00000506000000000000" pitchFamily="2" charset="-18"/>
              </a:rPr>
              <a:t>.</a:t>
            </a:r>
          </a:p>
          <a:p>
            <a:pPr marL="182563" indent="0" algn="just">
              <a:buNone/>
            </a:pPr>
            <a:endParaRPr lang="pl-PL" sz="1800" dirty="0">
              <a:latin typeface="Barlow Condensed" panose="00000506000000000000" pitchFamily="2" charset="-18"/>
            </a:endParaRPr>
          </a:p>
          <a:p>
            <a:pPr marL="182563" indent="0" algn="just">
              <a:buNone/>
            </a:pPr>
            <a:r>
              <a:rPr lang="pl-PL" sz="1600" dirty="0">
                <a:latin typeface="Barlow Condensed" panose="00000506000000000000" pitchFamily="2" charset="-18"/>
              </a:rPr>
              <a:t>Stawka jednostkowa na utworzenie miejsca pracy w PS wynosi </a:t>
            </a:r>
            <a:r>
              <a:rPr lang="pl-PL" sz="1600" b="1" dirty="0">
                <a:latin typeface="Barlow Condensed" panose="00000506000000000000" pitchFamily="2" charset="-18"/>
              </a:rPr>
              <a:t>35.212 PLN </a:t>
            </a:r>
            <a:r>
              <a:rPr lang="pl-PL" sz="1600" dirty="0">
                <a:latin typeface="Barlow Condensed" panose="00000506000000000000" pitchFamily="2" charset="-18"/>
              </a:rPr>
              <a:t>i jest kwalifikowalna tylko łącznie ze stawką na utrzymanie miejsca pracy, która wynosi: </a:t>
            </a:r>
          </a:p>
          <a:p>
            <a:pPr marL="182563" indent="0" algn="just">
              <a:buNone/>
            </a:pPr>
            <a:r>
              <a:rPr lang="pl-PL" sz="1600" dirty="0">
                <a:latin typeface="Barlow Condensed" panose="00000506000000000000" pitchFamily="2" charset="-18"/>
              </a:rPr>
              <a:t>a) </a:t>
            </a:r>
            <a:r>
              <a:rPr lang="pl-PL" sz="1600" b="1" dirty="0">
                <a:latin typeface="Barlow Condensed" panose="00000506000000000000" pitchFamily="2" charset="-18"/>
              </a:rPr>
              <a:t>38.700 PLN </a:t>
            </a:r>
            <a:r>
              <a:rPr lang="pl-PL" sz="1600" dirty="0">
                <a:latin typeface="Barlow Condensed" panose="00000506000000000000" pitchFamily="2" charset="-18"/>
              </a:rPr>
              <a:t>– w przypadku utrzymania miejsca pracy na pełen etat przez 12 miesięcy,</a:t>
            </a:r>
          </a:p>
          <a:p>
            <a:pPr marL="182563" indent="0" algn="just">
              <a:buNone/>
            </a:pPr>
            <a:r>
              <a:rPr lang="pl-PL" sz="1600" dirty="0">
                <a:latin typeface="Barlow Condensed" panose="00000506000000000000" pitchFamily="2" charset="-18"/>
              </a:rPr>
              <a:t>b) </a:t>
            </a:r>
            <a:r>
              <a:rPr lang="pl-PL" sz="1600" b="1" dirty="0">
                <a:latin typeface="Barlow Condensed" panose="00000506000000000000" pitchFamily="2" charset="-18"/>
              </a:rPr>
              <a:t>29.026 PLN </a:t>
            </a:r>
            <a:r>
              <a:rPr lang="pl-PL" sz="1600" dirty="0">
                <a:latin typeface="Barlow Condensed" panose="00000506000000000000" pitchFamily="2" charset="-18"/>
              </a:rPr>
              <a:t>– w przypadku utrzymania miejsca pracy na ¾ etatu przez 12 miesięcy,</a:t>
            </a:r>
          </a:p>
          <a:p>
            <a:pPr marL="182563" indent="0" algn="just">
              <a:buNone/>
            </a:pPr>
            <a:r>
              <a:rPr lang="pl-PL" sz="1600" dirty="0">
                <a:latin typeface="Barlow Condensed" panose="00000506000000000000" pitchFamily="2" charset="-18"/>
              </a:rPr>
              <a:t>c) </a:t>
            </a:r>
            <a:r>
              <a:rPr lang="pl-PL" sz="1600" b="1" dirty="0">
                <a:latin typeface="Barlow Condensed" panose="00000506000000000000" pitchFamily="2" charset="-18"/>
              </a:rPr>
              <a:t>19.350 PLN </a:t>
            </a:r>
            <a:r>
              <a:rPr lang="pl-PL" sz="1600" dirty="0">
                <a:latin typeface="Barlow Condensed" panose="00000506000000000000" pitchFamily="2" charset="-18"/>
              </a:rPr>
              <a:t>– w przypadku utrzymania miejsca pracy na ½ etatu przez 12 miesięcy.</a:t>
            </a:r>
          </a:p>
          <a:p>
            <a:pPr marL="182563" indent="0" algn="ctr">
              <a:buNone/>
            </a:pPr>
            <a:endParaRPr lang="pl-PL" sz="2000" b="1" dirty="0">
              <a:latin typeface="Barlow Condensed" panose="00000506000000000000" pitchFamily="2" charset="-18"/>
            </a:endParaRPr>
          </a:p>
          <a:p>
            <a:pPr marL="182563" indent="0" algn="ctr">
              <a:buNone/>
            </a:pPr>
            <a:r>
              <a:rPr lang="pl-PL" sz="1600" b="1" dirty="0">
                <a:latin typeface="Barlow Condensed" panose="00000506000000000000" pitchFamily="2" charset="-18"/>
              </a:rPr>
              <a:t>Maksymalna kwota wsparcia finansowego na jedno Przedsiębiorstwo Społeczne lub PES przekształcający się w PS wynosi </a:t>
            </a:r>
            <a:r>
              <a:rPr lang="pl-PL" sz="1600" b="1" u="sng" dirty="0">
                <a:latin typeface="Barlow Condensed" panose="00000506000000000000" pitchFamily="2" charset="-18"/>
              </a:rPr>
              <a:t>739.120,00 zł.</a:t>
            </a:r>
          </a:p>
          <a:p>
            <a:pPr marL="182563" indent="0" algn="ctr">
              <a:buNone/>
            </a:pPr>
            <a:endParaRPr lang="pl-PL" sz="2000" b="1" dirty="0">
              <a:latin typeface="Barlow Condensed" panose="00000506000000000000" pitchFamily="2" charset="-18"/>
            </a:endParaRPr>
          </a:p>
          <a:p>
            <a:pPr marL="182563" indent="0" algn="ctr">
              <a:buNone/>
            </a:pPr>
            <a:r>
              <a:rPr lang="pl-PL" sz="2000" b="1" dirty="0">
                <a:latin typeface="Barlow Condensed" panose="00000506000000000000" pitchFamily="2" charset="-18"/>
              </a:rPr>
              <a:t>www.tarr.pl                         www.tarrtowes.pl</a:t>
            </a:r>
          </a:p>
        </p:txBody>
      </p:sp>
      <p:sp>
        <p:nvSpPr>
          <p:cNvPr id="3" name="Prostokąt 2"/>
          <p:cNvSpPr/>
          <p:nvPr/>
        </p:nvSpPr>
        <p:spPr>
          <a:xfrm>
            <a:off x="5441745" y="5725441"/>
            <a:ext cx="28039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b="1" dirty="0">
                <a:latin typeface="Barlow Condensed" panose="020B0604020202020204" charset="-18"/>
              </a:rPr>
              <a:t>Wartość projektu: 27.310.613,00  zł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010" y="6233582"/>
            <a:ext cx="3816405" cy="314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367" y="1268760"/>
            <a:ext cx="4107497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703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1230" y="44624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611560" y="102404"/>
            <a:ext cx="7716426" cy="652400"/>
          </a:xfrm>
        </p:spPr>
        <p:txBody>
          <a:bodyPr/>
          <a:lstStyle/>
          <a:p>
            <a:r>
              <a:rPr lang="pl-PL" dirty="0"/>
              <a:t>Realizacja projektów – 2025 r.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850111" y="764704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Symbol zastępczy tekstu 2"/>
          <p:cNvSpPr>
            <a:spLocks noGrp="1"/>
          </p:cNvSpPr>
          <p:nvPr>
            <p:ph type="body" idx="1"/>
          </p:nvPr>
        </p:nvSpPr>
        <p:spPr>
          <a:xfrm>
            <a:off x="395536" y="799689"/>
            <a:ext cx="7056784" cy="5445381"/>
          </a:xfrm>
        </p:spPr>
        <p:txBody>
          <a:bodyPr/>
          <a:lstStyle/>
          <a:p>
            <a:pPr marL="152400" indent="0">
              <a:buNone/>
            </a:pPr>
            <a:r>
              <a:rPr lang="pl-PL" sz="1400" b="1" dirty="0">
                <a:latin typeface="Barlow Condensed" panose="020B0604020202020204" charset="-18"/>
              </a:rPr>
              <a:t>W </a:t>
            </a:r>
            <a:r>
              <a:rPr lang="pl-PL" sz="1800" b="1" dirty="0">
                <a:latin typeface="Barlow Condensed" panose="020B0604020202020204" charset="-18"/>
              </a:rPr>
              <a:t>2025 roku w ramach projektu zrealizowano:</a:t>
            </a:r>
          </a:p>
          <a:p>
            <a:pPr marL="152400" indent="0">
              <a:buNone/>
            </a:pPr>
            <a:endParaRPr lang="pl-PL" sz="1400" b="1" dirty="0">
              <a:latin typeface="Barlow Condensed" panose="020B0604020202020204" charset="-18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pl-PL" sz="1600" b="1" dirty="0">
                <a:latin typeface="Barlow Condensed" panose="020B0604020202020204" charset="-18"/>
              </a:rPr>
              <a:t>Animację</a:t>
            </a:r>
            <a:r>
              <a:rPr lang="pl-PL" sz="1600" dirty="0">
                <a:latin typeface="Barlow Condensed" panose="020B0604020202020204" charset="-18"/>
              </a:rPr>
              <a:t> – działania na rzecz grup inicjatywnych i społeczności lokalnej,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600" dirty="0">
                <a:latin typeface="Barlow Condensed" panose="020B0604020202020204" charset="-18"/>
              </a:rPr>
              <a:t>Przeprowadzono łącznie </a:t>
            </a:r>
            <a:r>
              <a:rPr lang="pl-PL" sz="1600" b="1" dirty="0">
                <a:latin typeface="Barlow Condensed" panose="020B0604020202020204" charset="-18"/>
              </a:rPr>
              <a:t>8 seminarium animacyjnych </a:t>
            </a:r>
            <a:r>
              <a:rPr lang="pl-PL" sz="1600" dirty="0">
                <a:latin typeface="Barlow Condensed" panose="020B0604020202020204" charset="-18"/>
              </a:rPr>
              <a:t>mających na celu promowanie Ekonomii Społecznej,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600" b="1" dirty="0">
                <a:latin typeface="Barlow Condensed" panose="020B0604020202020204" charset="-18"/>
              </a:rPr>
              <a:t>Doradztwo kluczowe ds. ekonomizacji</a:t>
            </a:r>
            <a:r>
              <a:rPr lang="pl-PL" sz="1600" dirty="0">
                <a:latin typeface="Barlow Condensed" panose="020B0604020202020204" charset="-18"/>
              </a:rPr>
              <a:t> prowadzone na rzecz osób fizycznych, grup inicjatywnych i PES,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600" b="1" dirty="0">
                <a:latin typeface="Barlow Condensed" panose="020B0604020202020204" charset="-18"/>
              </a:rPr>
              <a:t>Doradztwo kluczowe </a:t>
            </a:r>
            <a:r>
              <a:rPr lang="pl-PL" sz="1600" dirty="0">
                <a:latin typeface="Barlow Condensed" panose="020B0604020202020204" charset="-18"/>
              </a:rPr>
              <a:t>– praca z podmiotami nad ich rozwojem oraz wsparcie</a:t>
            </a:r>
            <a:br>
              <a:rPr lang="pl-PL" sz="1600" dirty="0">
                <a:latin typeface="Barlow Condensed" panose="020B0604020202020204" charset="-18"/>
              </a:rPr>
            </a:br>
            <a:r>
              <a:rPr lang="pl-PL" sz="1600" dirty="0">
                <a:latin typeface="Barlow Condensed" panose="020B0604020202020204" charset="-18"/>
              </a:rPr>
              <a:t>w podejmowanych inicjatywach,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600" b="1" dirty="0">
                <a:latin typeface="Barlow Condensed" panose="020B0604020202020204" charset="-18"/>
              </a:rPr>
              <a:t>Doradztwo</a:t>
            </a:r>
            <a:r>
              <a:rPr lang="pl-PL" sz="1600" dirty="0">
                <a:latin typeface="Barlow Condensed" panose="020B0604020202020204" charset="-18"/>
              </a:rPr>
              <a:t> na rzecz nowoutworzonych </a:t>
            </a:r>
            <a:r>
              <a:rPr lang="pl-PL" sz="1600" b="1" dirty="0">
                <a:latin typeface="Barlow Condensed" panose="020B0604020202020204" charset="-18"/>
              </a:rPr>
              <a:t>przedsiębiorstw społecznych</a:t>
            </a:r>
            <a:r>
              <a:rPr lang="pl-PL" sz="1600" dirty="0">
                <a:latin typeface="Barlow Condensed" panose="020B0604020202020204" charset="-18"/>
              </a:rPr>
              <a:t>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600" dirty="0">
                <a:latin typeface="Barlow Condensed" panose="020B0604020202020204" charset="-18"/>
              </a:rPr>
              <a:t>Zrealizowano </a:t>
            </a:r>
            <a:r>
              <a:rPr lang="pl-PL" sz="1600" b="1" dirty="0">
                <a:latin typeface="Barlow Condensed" panose="020B0604020202020204" charset="-18"/>
              </a:rPr>
              <a:t>10 szkoleń </a:t>
            </a:r>
            <a:r>
              <a:rPr lang="pl-PL" sz="1600" dirty="0">
                <a:latin typeface="Barlow Condensed" panose="020B0604020202020204" charset="-18"/>
              </a:rPr>
              <a:t>z </a:t>
            </a:r>
            <a:r>
              <a:rPr lang="pl-PL" sz="1600" b="1" dirty="0">
                <a:latin typeface="Barlow Condensed" panose="020B0604020202020204" charset="-18"/>
              </a:rPr>
              <a:t>zakresu zakładania i prowadzenia działalności gospodarczej w sektorze Ekonomii Społecznej </a:t>
            </a:r>
            <a:r>
              <a:rPr lang="pl-PL" sz="1600" dirty="0">
                <a:latin typeface="Barlow Condensed" panose="020B0604020202020204" charset="-18"/>
              </a:rPr>
              <a:t>dla łącznie </a:t>
            </a:r>
            <a:r>
              <a:rPr lang="pl-PL" sz="1600" b="1" dirty="0">
                <a:latin typeface="Barlow Condensed" panose="020B0604020202020204" charset="-18"/>
              </a:rPr>
              <a:t>92 osób</a:t>
            </a:r>
            <a:r>
              <a:rPr lang="pl-PL" sz="1600" dirty="0">
                <a:latin typeface="Barlow Condensed" panose="020B0604020202020204" charset="-18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600" dirty="0">
                <a:latin typeface="Barlow Condensed" panose="020B0604020202020204" charset="-18"/>
              </a:rPr>
              <a:t>Przeprowadzono nabory zarówno dla </a:t>
            </a:r>
            <a:r>
              <a:rPr lang="pl-PL" sz="1600" b="1" dirty="0">
                <a:latin typeface="Barlow Condensed" panose="020B0604020202020204" charset="-18"/>
              </a:rPr>
              <a:t>istniejących PS </a:t>
            </a:r>
            <a:r>
              <a:rPr lang="pl-PL" sz="1600" dirty="0">
                <a:latin typeface="Barlow Condensed" panose="020B0604020202020204" charset="-18"/>
              </a:rPr>
              <a:t>jak i dla </a:t>
            </a:r>
            <a:r>
              <a:rPr lang="pl-PL" sz="1600" b="1" dirty="0">
                <a:latin typeface="Barlow Condensed" panose="020B0604020202020204" charset="-18"/>
              </a:rPr>
              <a:t>Grup Inicjatywnych</a:t>
            </a:r>
            <a:r>
              <a:rPr lang="pl-PL" sz="1600" dirty="0">
                <a:latin typeface="Barlow Condensed" panose="020B0604020202020204" charset="-18"/>
              </a:rPr>
              <a:t> zamierzających utworzyć </a:t>
            </a:r>
            <a:r>
              <a:rPr lang="pl-PL" sz="1600" b="1" dirty="0">
                <a:latin typeface="Barlow Condensed" panose="020B0604020202020204" charset="-18"/>
              </a:rPr>
              <a:t>nowe PS </a:t>
            </a:r>
            <a:r>
              <a:rPr lang="pl-PL" sz="1600" dirty="0">
                <a:latin typeface="Barlow Condensed" panose="020B0604020202020204" charset="-18"/>
              </a:rPr>
              <a:t>oraz dla </a:t>
            </a:r>
            <a:r>
              <a:rPr lang="pl-PL" sz="1600" b="1" dirty="0">
                <a:latin typeface="Barlow Condensed" panose="020B0604020202020204" charset="-18"/>
              </a:rPr>
              <a:t>PES</a:t>
            </a:r>
            <a:r>
              <a:rPr lang="pl-PL" sz="1600" dirty="0">
                <a:latin typeface="Barlow Condensed" panose="020B0604020202020204" charset="-18"/>
              </a:rPr>
              <a:t> chcących przekształcić się w PS w wyniku, których przyznano wsparcie finansowe na utworzenie i utrzymanie </a:t>
            </a:r>
            <a:r>
              <a:rPr lang="pl-PL" sz="1600" b="1" dirty="0">
                <a:latin typeface="Barlow Condensed" panose="020B0604020202020204" charset="-18"/>
              </a:rPr>
              <a:t>78 miejsc</a:t>
            </a:r>
            <a:r>
              <a:rPr lang="pl-PL" sz="1600" dirty="0">
                <a:latin typeface="Barlow Condensed" panose="020B0604020202020204" charset="-18"/>
              </a:rPr>
              <a:t> pracy na łączną kwotę </a:t>
            </a:r>
            <a:r>
              <a:rPr lang="pl-PL" sz="1600" b="1" u="sng" dirty="0">
                <a:latin typeface="Barlow Condensed" panose="020B0604020202020204" charset="-18"/>
              </a:rPr>
              <a:t>5.252.361,00 zł</a:t>
            </a:r>
            <a:r>
              <a:rPr lang="pl-PL" sz="1600" dirty="0">
                <a:latin typeface="Barlow Condensed" panose="020B0604020202020204" charset="-18"/>
              </a:rPr>
              <a:t>, w tym:</a:t>
            </a:r>
          </a:p>
          <a:p>
            <a:pPr marL="152400" indent="0">
              <a:buNone/>
            </a:pPr>
            <a:r>
              <a:rPr lang="pl-PL" sz="1600" dirty="0">
                <a:latin typeface="Barlow Condensed" panose="020B0604020202020204" charset="-18"/>
              </a:rPr>
              <a:t>       - </a:t>
            </a:r>
            <a:r>
              <a:rPr lang="pl-PL" sz="1600" b="1" dirty="0">
                <a:latin typeface="Barlow Condensed" panose="020B0604020202020204" charset="-18"/>
              </a:rPr>
              <a:t>stawki jednostkowe na utworzenie miejsc pracy 2.746.536,00 zł</a:t>
            </a:r>
            <a:r>
              <a:rPr lang="pl-PL" sz="1600" dirty="0">
                <a:latin typeface="Barlow Condensed" panose="020B0604020202020204" charset="-18"/>
              </a:rPr>
              <a:t>,</a:t>
            </a:r>
          </a:p>
          <a:p>
            <a:pPr marL="152400" indent="0">
              <a:buNone/>
            </a:pPr>
            <a:r>
              <a:rPr lang="pl-PL" sz="1600" dirty="0">
                <a:latin typeface="Barlow Condensed" panose="020B0604020202020204" charset="-18"/>
              </a:rPr>
              <a:t>       - </a:t>
            </a:r>
            <a:r>
              <a:rPr lang="pl-PL" sz="1600" b="1" dirty="0">
                <a:latin typeface="Barlow Condensed" panose="020B0604020202020204" charset="-18"/>
              </a:rPr>
              <a:t>stawki jednostkowe na utrzymanie miejsc pracy 2.505.825,00 zł</a:t>
            </a:r>
            <a:r>
              <a:rPr lang="pl-PL" sz="1600" dirty="0">
                <a:latin typeface="Barlow Condensed" panose="020B0604020202020204" charset="-18"/>
              </a:rPr>
              <a:t>,</a:t>
            </a:r>
          </a:p>
          <a:p>
            <a:pPr marL="152400" indent="0">
              <a:buNone/>
            </a:pPr>
            <a:endParaRPr lang="pl-PL" sz="1600" dirty="0">
              <a:latin typeface="Barlow Condensed" panose="020B0604020202020204" charset="-18"/>
            </a:endParaRPr>
          </a:p>
          <a:p>
            <a:pPr marL="152400" indent="0">
              <a:buNone/>
            </a:pPr>
            <a:r>
              <a:rPr lang="pl-PL" sz="1800" b="1" dirty="0">
                <a:latin typeface="Barlow Condensed" panose="020B0604020202020204" charset="-18"/>
              </a:rPr>
              <a:t>Wypłacono wsparcie finansowe na utworzenie i utrzymanie miejsc pracy </a:t>
            </a:r>
            <a:br>
              <a:rPr lang="pl-PL" sz="1800" b="1" dirty="0">
                <a:latin typeface="Barlow Condensed" panose="020B0604020202020204" charset="-18"/>
              </a:rPr>
            </a:br>
            <a:r>
              <a:rPr lang="pl-PL" sz="1800" b="1" dirty="0">
                <a:latin typeface="Barlow Condensed" panose="020B0604020202020204" charset="-18"/>
              </a:rPr>
              <a:t>w łącznej kwocie </a:t>
            </a:r>
            <a:r>
              <a:rPr lang="pl-PL" sz="1800" b="1" u="sng" dirty="0">
                <a:latin typeface="Barlow Condensed" panose="020B0604020202020204" charset="-18"/>
              </a:rPr>
              <a:t>4.271.995,50 zł</a:t>
            </a:r>
            <a:r>
              <a:rPr lang="pl-PL" sz="1800" b="1" dirty="0">
                <a:latin typeface="Barlow Condensed" panose="020B0604020202020204" charset="-18"/>
              </a:rPr>
              <a:t>.</a:t>
            </a:r>
          </a:p>
          <a:p>
            <a:pPr marL="182563" indent="0" algn="ctr">
              <a:buNone/>
            </a:pPr>
            <a:r>
              <a:rPr lang="pl-PL" sz="1800" b="1" dirty="0">
                <a:latin typeface="Barlow Condensed" panose="020B0604020202020204" charset="-18"/>
              </a:rPr>
              <a:t>www.tarr.pl                         www.tarrtowes.pl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528" y="6436054"/>
            <a:ext cx="3816405" cy="314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985" y="1340768"/>
            <a:ext cx="1977684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24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DDFD2-7189-7353-BA97-FA23D7C62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logo TARR S.jpg">
            <a:extLst>
              <a:ext uri="{FF2B5EF4-FFF2-40B4-BE49-F238E27FC236}">
                <a16:creationId xmlns:a16="http://schemas.microsoft.com/office/drawing/2014/main" id="{D8E10B6C-9FDC-18F1-D2F3-33056402E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1230" y="44624"/>
            <a:ext cx="942966" cy="1075948"/>
          </a:xfrm>
          <a:prstGeom prst="rect">
            <a:avLst/>
          </a:prstGeom>
        </p:spPr>
      </p:pic>
      <p:sp>
        <p:nvSpPr>
          <p:cNvPr id="6" name="Tytuł 7">
            <a:extLst>
              <a:ext uri="{FF2B5EF4-FFF2-40B4-BE49-F238E27FC236}">
                <a16:creationId xmlns:a16="http://schemas.microsoft.com/office/drawing/2014/main" id="{7F828F51-A937-1ABC-331F-6FE2B627F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02404"/>
            <a:ext cx="7716426" cy="652400"/>
          </a:xfrm>
        </p:spPr>
        <p:txBody>
          <a:bodyPr/>
          <a:lstStyle/>
          <a:p>
            <a:r>
              <a:rPr lang="pl-PL" dirty="0"/>
              <a:t>Realizacja projektów – 2025 r.</a:t>
            </a:r>
          </a:p>
        </p:txBody>
      </p:sp>
      <p:cxnSp>
        <p:nvCxnSpPr>
          <p:cNvPr id="7" name="Google Shape;378;p30">
            <a:extLst>
              <a:ext uri="{FF2B5EF4-FFF2-40B4-BE49-F238E27FC236}">
                <a16:creationId xmlns:a16="http://schemas.microsoft.com/office/drawing/2014/main" id="{2443AB15-AA31-FE7B-E852-19DC145B5CD6}"/>
              </a:ext>
            </a:extLst>
          </p:cNvPr>
          <p:cNvCxnSpPr/>
          <p:nvPr/>
        </p:nvCxnSpPr>
        <p:spPr>
          <a:xfrm>
            <a:off x="850111" y="764704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51" name="Picture 3">
            <a:extLst>
              <a:ext uri="{FF2B5EF4-FFF2-40B4-BE49-F238E27FC236}">
                <a16:creationId xmlns:a16="http://schemas.microsoft.com/office/drawing/2014/main" id="{44DCB6EF-C018-F605-3166-E63CEBE7A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528" y="6436054"/>
            <a:ext cx="3816405" cy="314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2D997DB5-FE8F-7028-A472-5D42D32F5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437" y="1340768"/>
            <a:ext cx="1445231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612A0830-1D8F-B609-1CAC-969E37234D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07" y="793180"/>
            <a:ext cx="7561430" cy="567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48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FCC53-A159-9226-1C5B-A964D2DD5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logo TARR S.jpg">
            <a:extLst>
              <a:ext uri="{FF2B5EF4-FFF2-40B4-BE49-F238E27FC236}">
                <a16:creationId xmlns:a16="http://schemas.microsoft.com/office/drawing/2014/main" id="{792C194B-8C6D-341F-29F3-A8A990D34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1230" y="44624"/>
            <a:ext cx="942966" cy="1075948"/>
          </a:xfrm>
          <a:prstGeom prst="rect">
            <a:avLst/>
          </a:prstGeom>
        </p:spPr>
      </p:pic>
      <p:sp>
        <p:nvSpPr>
          <p:cNvPr id="6" name="Tytuł 7">
            <a:extLst>
              <a:ext uri="{FF2B5EF4-FFF2-40B4-BE49-F238E27FC236}">
                <a16:creationId xmlns:a16="http://schemas.microsoft.com/office/drawing/2014/main" id="{C94EB7D0-8C31-D2EE-E170-430632EC4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02404"/>
            <a:ext cx="7716426" cy="652400"/>
          </a:xfrm>
        </p:spPr>
        <p:txBody>
          <a:bodyPr/>
          <a:lstStyle/>
          <a:p>
            <a:r>
              <a:rPr lang="pl-PL" dirty="0"/>
              <a:t>Realizacja projektów – 2025 r.</a:t>
            </a:r>
          </a:p>
        </p:txBody>
      </p:sp>
      <p:cxnSp>
        <p:nvCxnSpPr>
          <p:cNvPr id="7" name="Google Shape;378;p30">
            <a:extLst>
              <a:ext uri="{FF2B5EF4-FFF2-40B4-BE49-F238E27FC236}">
                <a16:creationId xmlns:a16="http://schemas.microsoft.com/office/drawing/2014/main" id="{1E9CCECD-2FF5-9806-37AE-484EE84A146E}"/>
              </a:ext>
            </a:extLst>
          </p:cNvPr>
          <p:cNvCxnSpPr/>
          <p:nvPr/>
        </p:nvCxnSpPr>
        <p:spPr>
          <a:xfrm>
            <a:off x="850111" y="764704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51" name="Picture 3">
            <a:extLst>
              <a:ext uri="{FF2B5EF4-FFF2-40B4-BE49-F238E27FC236}">
                <a16:creationId xmlns:a16="http://schemas.microsoft.com/office/drawing/2014/main" id="{C04CED24-2BDA-87ED-B672-7111CD40D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528" y="6436054"/>
            <a:ext cx="3816405" cy="314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607C25A5-706F-DEEA-0743-8689138F3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992" y="1337436"/>
            <a:ext cx="1222438" cy="1157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2A8B831F-A2CC-ED49-96EA-507284D5F0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634" y="845698"/>
            <a:ext cx="7698560" cy="537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4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4361" y="17344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395536" y="116632"/>
            <a:ext cx="7716426" cy="652400"/>
          </a:xfrm>
        </p:spPr>
        <p:txBody>
          <a:bodyPr/>
          <a:lstStyle/>
          <a:p>
            <a:r>
              <a:rPr lang="pl-PL" dirty="0"/>
              <a:t>Realizacja projektów – 2025 r.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827584" y="884811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Symbol zastępczy tekstu 2"/>
          <p:cNvSpPr>
            <a:spLocks noGrp="1"/>
          </p:cNvSpPr>
          <p:nvPr>
            <p:ph type="body" idx="1"/>
          </p:nvPr>
        </p:nvSpPr>
        <p:spPr>
          <a:xfrm>
            <a:off x="285721" y="966578"/>
            <a:ext cx="4790336" cy="5581932"/>
          </a:xfrm>
        </p:spPr>
        <p:txBody>
          <a:bodyPr/>
          <a:lstStyle/>
          <a:p>
            <a:pPr marL="152400" indent="0">
              <a:buNone/>
            </a:pPr>
            <a:r>
              <a:rPr lang="pl-PL" sz="2200" b="1" dirty="0"/>
              <a:t>Projekt „Kreatywni i efektywni od dziś”</a:t>
            </a:r>
          </a:p>
          <a:p>
            <a:pPr marL="182563" indent="0" algn="just">
              <a:buNone/>
            </a:pPr>
            <a:endParaRPr lang="pl-PL" sz="2000" dirty="0">
              <a:latin typeface="Barlow Condensed" panose="00000506000000000000" pitchFamily="2" charset="-18"/>
            </a:endParaRPr>
          </a:p>
          <a:p>
            <a:pPr marL="182563" indent="0" algn="just">
              <a:buNone/>
            </a:pPr>
            <a:r>
              <a:rPr lang="pl-PL" sz="1600" dirty="0">
                <a:latin typeface="Barlow Condensed" panose="00000506000000000000" pitchFamily="2" charset="-18"/>
              </a:rPr>
              <a:t>Projekt realizowany jest przez Tarnobrzeską Agencję Rozwoju Regionalnego S.A. w okresie od </a:t>
            </a:r>
            <a:r>
              <a:rPr lang="pl-PL" sz="1600" b="1" dirty="0">
                <a:latin typeface="Barlow Condensed" panose="00000506000000000000" pitchFamily="2" charset="-18"/>
              </a:rPr>
              <a:t>01.01.2024 r.</a:t>
            </a:r>
            <a:r>
              <a:rPr lang="pl-PL" sz="1600" dirty="0">
                <a:latin typeface="Barlow Condensed" panose="00000506000000000000" pitchFamily="2" charset="-18"/>
              </a:rPr>
              <a:t> do </a:t>
            </a:r>
            <a:r>
              <a:rPr lang="pl-PL" sz="1600" b="1" dirty="0">
                <a:latin typeface="Barlow Condensed" panose="00000506000000000000" pitchFamily="2" charset="-18"/>
              </a:rPr>
              <a:t>30.06.2025 r.</a:t>
            </a:r>
          </a:p>
          <a:p>
            <a:pPr marL="182563" indent="0" algn="just">
              <a:buNone/>
            </a:pPr>
            <a:endParaRPr lang="pl-PL" sz="2000" dirty="0">
              <a:latin typeface="Barlow Condensed" panose="00000506000000000000" pitchFamily="2" charset="-18"/>
            </a:endParaRPr>
          </a:p>
          <a:p>
            <a:pPr marL="182563" indent="0" algn="just">
              <a:buNone/>
            </a:pPr>
            <a:r>
              <a:rPr lang="pl-PL" sz="1600" dirty="0">
                <a:latin typeface="Barlow Condensed" panose="00000506000000000000" pitchFamily="2" charset="-18"/>
              </a:rPr>
              <a:t>Projekt oferuje uczestnikom wsparcie w postaci: </a:t>
            </a:r>
            <a:r>
              <a:rPr lang="pl-PL" sz="1600" b="1" dirty="0">
                <a:latin typeface="Barlow Condensed" panose="00000506000000000000" pitchFamily="2" charset="-18"/>
              </a:rPr>
              <a:t>Indywidualnego Planu Działania</a:t>
            </a:r>
            <a:r>
              <a:rPr lang="pl-PL" sz="1600" dirty="0">
                <a:latin typeface="Barlow Condensed" panose="00000506000000000000" pitchFamily="2" charset="-18"/>
              </a:rPr>
              <a:t>, </a:t>
            </a:r>
            <a:r>
              <a:rPr lang="pl-PL" sz="1600" b="1" dirty="0">
                <a:latin typeface="Barlow Condensed" panose="00000506000000000000" pitchFamily="2" charset="-18"/>
              </a:rPr>
              <a:t>Poradnictwa Zawodowego Grupowe</a:t>
            </a:r>
            <a:r>
              <a:rPr lang="pl-PL" sz="1600" dirty="0">
                <a:latin typeface="Barlow Condensed" panose="00000506000000000000" pitchFamily="2" charset="-18"/>
              </a:rPr>
              <a:t>, </a:t>
            </a:r>
            <a:r>
              <a:rPr lang="pl-PL" sz="1600" b="1" dirty="0">
                <a:latin typeface="Barlow Condensed" panose="00000506000000000000" pitchFamily="2" charset="-18"/>
              </a:rPr>
              <a:t>Szkolenia/Kursy Zawodowe, Staże Zawodowe</a:t>
            </a:r>
            <a:r>
              <a:rPr lang="pl-PL" sz="1600" dirty="0">
                <a:latin typeface="Barlow Condensed" panose="00000506000000000000" pitchFamily="2" charset="-18"/>
              </a:rPr>
              <a:t>.</a:t>
            </a:r>
          </a:p>
          <a:p>
            <a:pPr marL="182563" indent="0" algn="just">
              <a:buNone/>
            </a:pPr>
            <a:endParaRPr lang="pl-PL" sz="1800" dirty="0">
              <a:latin typeface="Barlow Condensed" panose="00000506000000000000" pitchFamily="2" charset="-18"/>
            </a:endParaRPr>
          </a:p>
          <a:p>
            <a:pPr marL="182563" indent="0" algn="just">
              <a:buNone/>
            </a:pPr>
            <a:r>
              <a:rPr lang="pl-PL" sz="1600" b="1" dirty="0">
                <a:latin typeface="Barlow Condensed" panose="00000506000000000000" pitchFamily="2" charset="-18"/>
              </a:rPr>
              <a:t>Grupę docelową </a:t>
            </a:r>
            <a:r>
              <a:rPr lang="pl-PL" sz="1600" dirty="0">
                <a:latin typeface="Barlow Condensed" panose="00000506000000000000" pitchFamily="2" charset="-18"/>
              </a:rPr>
              <a:t>stanowią osoby zatrudnione na umowach krótkoterminowych ,umowach cywilnoprawnych, ubodzy pracujący i osoby odchodzące z rolnictwa.</a:t>
            </a:r>
          </a:p>
          <a:p>
            <a:pPr marL="182563" indent="0" algn="just">
              <a:buNone/>
            </a:pPr>
            <a:endParaRPr lang="pl-PL" sz="1800" dirty="0">
              <a:latin typeface="Barlow Condensed" panose="00000506000000000000" pitchFamily="2" charset="-18"/>
            </a:endParaRPr>
          </a:p>
          <a:p>
            <a:pPr marL="182563" indent="0" algn="just">
              <a:buNone/>
            </a:pPr>
            <a:r>
              <a:rPr lang="pl-PL" sz="1400" b="1" dirty="0">
                <a:latin typeface="Barlow Condensed" panose="00000506000000000000" pitchFamily="2" charset="-18"/>
              </a:rPr>
              <a:t>Wsparcie zostanie skierowane</a:t>
            </a:r>
            <a:r>
              <a:rPr lang="pl-PL" sz="1400" dirty="0">
                <a:latin typeface="Barlow Condensed" panose="00000506000000000000" pitchFamily="2" charset="-18"/>
              </a:rPr>
              <a:t> </a:t>
            </a:r>
            <a:r>
              <a:rPr lang="pl-PL" sz="1400" b="1" dirty="0">
                <a:latin typeface="Barlow Condensed" panose="00000506000000000000" pitchFamily="2" charset="-18"/>
              </a:rPr>
              <a:t>do grupy docelowej z obszaru województwa podkarpackiego </a:t>
            </a:r>
            <a:r>
              <a:rPr lang="pl-PL" sz="1400" dirty="0">
                <a:latin typeface="Barlow Condensed" panose="00000506000000000000" pitchFamily="2" charset="-18"/>
              </a:rPr>
              <a:t>(w przypadku osób fizycznych uczą się, pracują lub zamieszkują one na obszarze woj. podkarpackiego w rozumieniu przepisów KC, w przypadku innych podmiotów posiadają one jednostkę organizacyjną na obszarze woj. podkarpackiego).</a:t>
            </a:r>
            <a:endParaRPr lang="pl-PL" sz="1400" b="1" dirty="0">
              <a:latin typeface="Barlow Condensed" panose="00000506000000000000" pitchFamily="2" charset="-18"/>
            </a:endParaRPr>
          </a:p>
          <a:p>
            <a:pPr marL="182563" indent="0" algn="ctr">
              <a:buNone/>
            </a:pPr>
            <a:endParaRPr lang="pl-PL" sz="2000" b="1" dirty="0">
              <a:latin typeface="Barlow Condensed" panose="00000506000000000000" pitchFamily="2" charset="-18"/>
            </a:endParaRPr>
          </a:p>
          <a:p>
            <a:pPr marL="182563" indent="0" algn="ctr">
              <a:buNone/>
            </a:pPr>
            <a:r>
              <a:rPr lang="pl-PL" sz="2000" b="1" dirty="0">
                <a:latin typeface="Barlow Condensed" panose="00000506000000000000" pitchFamily="2" charset="-18"/>
              </a:rPr>
              <a:t>www.tarr.pl                         www.kreatywniefektywni.pl</a:t>
            </a:r>
          </a:p>
        </p:txBody>
      </p:sp>
      <p:sp>
        <p:nvSpPr>
          <p:cNvPr id="3" name="Prostokąt 2"/>
          <p:cNvSpPr/>
          <p:nvPr/>
        </p:nvSpPr>
        <p:spPr>
          <a:xfrm>
            <a:off x="5441745" y="5725441"/>
            <a:ext cx="25747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b="1" dirty="0">
                <a:latin typeface="Barlow Condensed" panose="020B0604020202020204" charset="-18"/>
              </a:rPr>
              <a:t>Wartość projektu: 747 359,50 zł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010" y="6233582"/>
            <a:ext cx="3816405" cy="314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79548"/>
            <a:ext cx="3240360" cy="461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595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4361" y="17344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395536" y="116632"/>
            <a:ext cx="7716426" cy="652400"/>
          </a:xfrm>
        </p:spPr>
        <p:txBody>
          <a:bodyPr/>
          <a:lstStyle/>
          <a:p>
            <a:r>
              <a:rPr lang="pl-PL" dirty="0"/>
              <a:t>Realizacja projektów – 2025 r.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842828" y="69269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Symbol zastępczy tekstu 2"/>
          <p:cNvSpPr>
            <a:spLocks noGrp="1"/>
          </p:cNvSpPr>
          <p:nvPr>
            <p:ph type="body" idx="1"/>
          </p:nvPr>
        </p:nvSpPr>
        <p:spPr>
          <a:xfrm>
            <a:off x="353674" y="809114"/>
            <a:ext cx="4790336" cy="5581932"/>
          </a:xfrm>
        </p:spPr>
        <p:txBody>
          <a:bodyPr/>
          <a:lstStyle/>
          <a:p>
            <a:pPr marL="182563" indent="0" algn="just">
              <a:buNone/>
            </a:pPr>
            <a:r>
              <a:rPr lang="pl-PL" sz="1600" b="1" dirty="0"/>
              <a:t>W 2025 roku w ramach projektu zrealizowano:</a:t>
            </a:r>
          </a:p>
          <a:p>
            <a:pPr marL="182563" indent="0" algn="just">
              <a:buNone/>
            </a:pPr>
            <a:endParaRPr lang="pl-PL" sz="1600" b="1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pl-PL" sz="1400" b="1" dirty="0"/>
              <a:t>70 godzin doradztwa zawodowego</a:t>
            </a:r>
            <a:r>
              <a:rPr lang="pl-PL" sz="1400" dirty="0"/>
              <a:t> dla 69 osób,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pl-PL" sz="1400" b="1" dirty="0"/>
              <a:t>46 Uczestników projektu</a:t>
            </a:r>
            <a:r>
              <a:rPr lang="pl-PL" sz="1400" dirty="0"/>
              <a:t> uczestniczyło w szkoleniach zawodowych z czego we wskazanym okresie </a:t>
            </a:r>
            <a:r>
              <a:rPr lang="pl-PL" sz="1400" b="1" dirty="0"/>
              <a:t>42 osoby podniosło kwalifikacje </a:t>
            </a:r>
            <a:r>
              <a:rPr lang="pl-PL" sz="1400" dirty="0"/>
              <a:t>bądź kompetencje zawodowe. </a:t>
            </a:r>
          </a:p>
          <a:p>
            <a:pPr marL="152400" lvl="0" indent="0">
              <a:buNone/>
            </a:pPr>
            <a:endParaRPr lang="pl-PL" sz="1600" dirty="0"/>
          </a:p>
          <a:p>
            <a:pPr marL="152400" indent="0">
              <a:buNone/>
            </a:pPr>
            <a:r>
              <a:rPr lang="pl-PL" sz="1400" b="1" dirty="0"/>
              <a:t>Szkolenia zawodowe jakie zostały zrealizowane to: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pl-PL" sz="1400" dirty="0"/>
              <a:t>świadectwo kwalifikacji zawodowej do kat. C,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pl-PL" sz="1400" dirty="0"/>
              <a:t>kategoria B prawa jazdy,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pl-PL" sz="1400" dirty="0"/>
              <a:t>pracownik biurowy wraz z kursem ECDL,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pl-PL" sz="1400" dirty="0"/>
              <a:t>barista,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pl-PL" sz="1400" dirty="0"/>
              <a:t>operator wózka widłowego,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pl-PL" sz="1400" dirty="0"/>
              <a:t>szkolenie z zakresu uzupełnienia kompetencji cyfrowych,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pl-PL" sz="1400" dirty="0"/>
              <a:t>opiekun medyczny,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pl-PL" sz="1400" dirty="0"/>
              <a:t>kosmetyczka,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pl-PL" sz="1400" dirty="0"/>
              <a:t>świadectwo kwalifikacji zawodowej do kat. D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pl-PL" sz="1400" dirty="0"/>
              <a:t>operator koparki jednonaczyniowej kl. III do 25 ton,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pl-PL" sz="1400" dirty="0"/>
              <a:t>operator spycharki,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pl-PL" sz="1400" dirty="0"/>
              <a:t>spawanie blach spoinami pachwinowymi metodą MAG 135 w grupie materiałowej FM 1.</a:t>
            </a:r>
          </a:p>
          <a:p>
            <a:pPr lvl="0">
              <a:buFont typeface="Wingdings" panose="05000000000000000000" pitchFamily="2" charset="2"/>
              <a:buChar char="q"/>
            </a:pPr>
            <a:endParaRPr lang="pl-PL" sz="1400" dirty="0"/>
          </a:p>
          <a:p>
            <a:pPr marL="152400" lvl="0" indent="0">
              <a:buNone/>
            </a:pPr>
            <a:r>
              <a:rPr lang="pl-PL" sz="1400" b="1" dirty="0"/>
              <a:t>10 Uczestników projektu </a:t>
            </a:r>
            <a:r>
              <a:rPr lang="pl-PL" sz="1400" b="1" dirty="0" err="1"/>
              <a:t>rzakonczyło</a:t>
            </a:r>
            <a:r>
              <a:rPr lang="pl-PL" sz="1400" b="1" dirty="0"/>
              <a:t> odbywanie staży zawodowych.</a:t>
            </a:r>
            <a:endParaRPr lang="pl-PL" sz="1600" b="1" dirty="0">
              <a:latin typeface="Barlow Condensed" panose="00000506000000000000" pitchFamily="2" charset="-18"/>
            </a:endParaRPr>
          </a:p>
          <a:p>
            <a:pPr marL="182563" indent="0" algn="ctr">
              <a:buNone/>
            </a:pPr>
            <a:endParaRPr lang="pl-PL" sz="2000" b="1" dirty="0">
              <a:latin typeface="Barlow Condensed" panose="00000506000000000000" pitchFamily="2" charset="-18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5441745" y="5725441"/>
            <a:ext cx="25747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b="1" dirty="0">
                <a:latin typeface="Barlow Condensed" panose="020B0604020202020204" charset="-18"/>
              </a:rPr>
              <a:t>Wartość projektu: 747 359,50 zł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010" y="6233582"/>
            <a:ext cx="3816405" cy="314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79548"/>
            <a:ext cx="3240360" cy="461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003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557200" y="274089"/>
            <a:ext cx="7716426" cy="652400"/>
          </a:xfrm>
        </p:spPr>
        <p:txBody>
          <a:bodyPr/>
          <a:lstStyle/>
          <a:p>
            <a:r>
              <a:rPr lang="pl-PL" dirty="0"/>
              <a:t>Realizacja projektów – c.d.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827584" y="884811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Symbol zastępczy tekstu 2"/>
          <p:cNvSpPr>
            <a:spLocks noGrp="1"/>
          </p:cNvSpPr>
          <p:nvPr>
            <p:ph type="body" idx="1"/>
          </p:nvPr>
        </p:nvSpPr>
        <p:spPr>
          <a:xfrm>
            <a:off x="285721" y="966578"/>
            <a:ext cx="4286279" cy="5027822"/>
          </a:xfrm>
        </p:spPr>
        <p:txBody>
          <a:bodyPr/>
          <a:lstStyle/>
          <a:p>
            <a:pPr marL="182563" indent="0">
              <a:buNone/>
            </a:pPr>
            <a:r>
              <a:rPr lang="pl-PL" sz="2400" b="1" dirty="0"/>
              <a:t>Prowadzenie gminnego punktu konsultacyjno-informacyjnego oraz operatorskiego Programu „Czyste Powietrze”</a:t>
            </a:r>
          </a:p>
          <a:p>
            <a:pPr marL="182563" indent="0" algn="just">
              <a:buNone/>
            </a:pPr>
            <a:endParaRPr lang="pl-PL" sz="2000" dirty="0">
              <a:latin typeface="Barlow Condensed" panose="00000506000000000000" pitchFamily="2" charset="-18"/>
            </a:endParaRPr>
          </a:p>
          <a:p>
            <a:pPr marL="182563" indent="0" algn="just">
              <a:buNone/>
            </a:pPr>
            <a:endParaRPr lang="pl-PL" sz="2000" dirty="0">
              <a:latin typeface="Barlow Condensed" panose="00000506000000000000" pitchFamily="2" charset="-18"/>
            </a:endParaRPr>
          </a:p>
          <a:p>
            <a:pPr marL="182563" indent="0" algn="just">
              <a:buNone/>
            </a:pPr>
            <a:endParaRPr lang="pl-PL" sz="2000" dirty="0">
              <a:latin typeface="Barlow Condensed" panose="00000506000000000000" pitchFamily="2" charset="-18"/>
            </a:endParaRPr>
          </a:p>
          <a:p>
            <a:pPr marL="182563" indent="0">
              <a:buNone/>
            </a:pPr>
            <a:r>
              <a:rPr lang="pl-PL" sz="2000" b="0" i="0" u="none" strike="noStrike" baseline="0" dirty="0">
                <a:solidFill>
                  <a:srgbClr val="000000"/>
                </a:solidFill>
                <a:latin typeface="Barlow Condensed" panose="00000506000000000000" pitchFamily="2" charset="-18"/>
              </a:rPr>
              <a:t>W </a:t>
            </a:r>
            <a:r>
              <a:rPr lang="pl-PL" sz="2000" b="1" i="0" u="none" strike="noStrike" baseline="0" dirty="0">
                <a:solidFill>
                  <a:srgbClr val="000000"/>
                </a:solidFill>
                <a:latin typeface="Barlow Condensed" panose="00000506000000000000" pitchFamily="2" charset="-18"/>
              </a:rPr>
              <a:t>2025 roku </a:t>
            </a:r>
            <a:r>
              <a:rPr lang="pl-PL" sz="2000" b="0" i="0" u="none" strike="noStrike" baseline="0" dirty="0">
                <a:solidFill>
                  <a:srgbClr val="000000"/>
                </a:solidFill>
                <a:latin typeface="Barlow Condensed" panose="00000506000000000000" pitchFamily="2" charset="-18"/>
              </a:rPr>
              <a:t>odbyło się </a:t>
            </a:r>
            <a:r>
              <a:rPr lang="pl-PL" sz="2000" b="1" i="0" u="none" strike="noStrike" baseline="0" dirty="0">
                <a:solidFill>
                  <a:srgbClr val="000000"/>
                </a:solidFill>
                <a:latin typeface="Barlow Condensed" panose="00000506000000000000" pitchFamily="2" charset="-18"/>
              </a:rPr>
              <a:t>150 konsultacji </a:t>
            </a:r>
            <a:br>
              <a:rPr lang="pl-PL" sz="2000" b="1" i="0" u="none" strike="noStrike" baseline="0" dirty="0">
                <a:solidFill>
                  <a:srgbClr val="000000"/>
                </a:solidFill>
                <a:latin typeface="Barlow Condensed" panose="00000506000000000000" pitchFamily="2" charset="-18"/>
              </a:rPr>
            </a:br>
            <a:r>
              <a:rPr lang="pl-PL" sz="2000" b="0" i="0" u="none" strike="noStrike" baseline="0" dirty="0">
                <a:solidFill>
                  <a:srgbClr val="000000"/>
                </a:solidFill>
                <a:latin typeface="Barlow Condensed" panose="00000506000000000000" pitchFamily="2" charset="-18"/>
              </a:rPr>
              <a:t>z mieszkańcami miasta Tarnobrzega. Przygotowano </a:t>
            </a:r>
            <a:r>
              <a:rPr lang="pl-PL" sz="2000" b="1" i="0" u="none" strike="noStrike" baseline="0" dirty="0">
                <a:solidFill>
                  <a:srgbClr val="000000"/>
                </a:solidFill>
                <a:latin typeface="Barlow Condensed" panose="00000506000000000000" pitchFamily="2" charset="-18"/>
              </a:rPr>
              <a:t>34 wnioski</a:t>
            </a:r>
            <a:r>
              <a:rPr lang="pl-PL" sz="2000" b="0" i="0" u="none" strike="noStrike" baseline="0" dirty="0">
                <a:solidFill>
                  <a:srgbClr val="000000"/>
                </a:solidFill>
                <a:latin typeface="Barlow Condensed" panose="00000506000000000000" pitchFamily="2" charset="-18"/>
              </a:rPr>
              <a:t>, dokonano </a:t>
            </a:r>
            <a:r>
              <a:rPr lang="pl-PL" sz="2000" b="1" i="0" u="none" strike="noStrike" baseline="0" dirty="0">
                <a:solidFill>
                  <a:srgbClr val="000000"/>
                </a:solidFill>
                <a:latin typeface="Barlow Condensed" panose="00000506000000000000" pitchFamily="2" charset="-18"/>
              </a:rPr>
              <a:t>40 rozliczeń inwestycji</a:t>
            </a:r>
            <a:r>
              <a:rPr lang="pl-PL" sz="2000" b="0" i="0" u="none" strike="noStrike" baseline="0" dirty="0">
                <a:solidFill>
                  <a:srgbClr val="000000"/>
                </a:solidFill>
                <a:latin typeface="Barlow Condensed" panose="00000506000000000000" pitchFamily="2" charset="-18"/>
              </a:rPr>
              <a:t>.</a:t>
            </a:r>
          </a:p>
          <a:p>
            <a:pPr marL="182563" indent="0" algn="just">
              <a:buNone/>
            </a:pPr>
            <a:r>
              <a:rPr lang="pl-PL" sz="2000" b="0" i="0" u="none" strike="noStrike" baseline="0" dirty="0">
                <a:solidFill>
                  <a:srgbClr val="000000"/>
                </a:solidFill>
                <a:latin typeface="Barlow Condensed" panose="00000506000000000000" pitchFamily="2" charset="-18"/>
              </a:rPr>
              <a:t> </a:t>
            </a:r>
            <a:br>
              <a:rPr lang="pl-PL" sz="2000" b="0" i="0" u="none" strike="noStrike" baseline="0" dirty="0">
                <a:solidFill>
                  <a:srgbClr val="000000"/>
                </a:solidFill>
                <a:latin typeface="Barlow Condensed" panose="00000506000000000000" pitchFamily="2" charset="-18"/>
              </a:rPr>
            </a:br>
            <a:r>
              <a:rPr lang="pl-PL" sz="2000" dirty="0">
                <a:latin typeface="Barlow Condensed" panose="00000506000000000000" pitchFamily="2" charset="-18"/>
              </a:rPr>
              <a:t>Pozyskane dofinansowanie: </a:t>
            </a:r>
            <a:r>
              <a:rPr lang="pl-PL" sz="2000" b="1" u="sng" dirty="0">
                <a:latin typeface="Barlow Condensed" panose="00000506000000000000" pitchFamily="2" charset="-18"/>
              </a:rPr>
              <a:t>588 590,77 zł</a:t>
            </a:r>
            <a:r>
              <a:rPr lang="pl-PL" sz="2000" dirty="0">
                <a:latin typeface="Barlow Condensed" panose="00000506000000000000" pitchFamily="2" charset="-18"/>
              </a:rPr>
              <a:t>.</a:t>
            </a:r>
          </a:p>
          <a:p>
            <a:pPr marL="182563" indent="0" algn="ctr">
              <a:buNone/>
            </a:pPr>
            <a:endParaRPr lang="pl-PL" sz="2000" b="1" dirty="0">
              <a:latin typeface="Barlow Condensed" panose="00000506000000000000" pitchFamily="2" charset="-18"/>
            </a:endParaRPr>
          </a:p>
          <a:p>
            <a:pPr marL="182563" indent="0" algn="ctr">
              <a:buNone/>
            </a:pPr>
            <a:r>
              <a:rPr lang="pl-PL" sz="2000" b="1" dirty="0">
                <a:latin typeface="Barlow Condensed" panose="00000506000000000000" pitchFamily="2" charset="-18"/>
              </a:rPr>
              <a:t>www.tarr.pl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141" y="1772816"/>
            <a:ext cx="4032470" cy="1701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141" y="3717032"/>
            <a:ext cx="4032470" cy="2268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9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7EDAF-37B7-7CE6-7997-68375A8C9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>
            <a:extLst>
              <a:ext uri="{FF2B5EF4-FFF2-40B4-BE49-F238E27FC236}">
                <a16:creationId xmlns:a16="http://schemas.microsoft.com/office/drawing/2014/main" id="{BD91D1DC-E87C-B3B0-8603-AB7E1E57F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pic>
        <p:nvPicPr>
          <p:cNvPr id="5" name="Obraz 4" descr="logo TARR S.jpg">
            <a:extLst>
              <a:ext uri="{FF2B5EF4-FFF2-40B4-BE49-F238E27FC236}">
                <a16:creationId xmlns:a16="http://schemas.microsoft.com/office/drawing/2014/main" id="{6C25D9D0-D03A-E24A-2E49-0ED2D7851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395945"/>
            <a:ext cx="942966" cy="1075948"/>
          </a:xfrm>
          <a:prstGeom prst="rect">
            <a:avLst/>
          </a:prstGeom>
        </p:spPr>
      </p:pic>
      <p:sp>
        <p:nvSpPr>
          <p:cNvPr id="6" name="Tytuł 7">
            <a:extLst>
              <a:ext uri="{FF2B5EF4-FFF2-40B4-BE49-F238E27FC236}">
                <a16:creationId xmlns:a16="http://schemas.microsoft.com/office/drawing/2014/main" id="{0BEF6B32-E2F7-F445-9FD8-8B7EB83A5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787" y="272335"/>
            <a:ext cx="7716426" cy="652400"/>
          </a:xfrm>
        </p:spPr>
        <p:txBody>
          <a:bodyPr/>
          <a:lstStyle/>
          <a:p>
            <a:r>
              <a:rPr lang="pl-PL" dirty="0"/>
              <a:t>Realizacja – c.d.</a:t>
            </a:r>
          </a:p>
        </p:txBody>
      </p:sp>
      <p:cxnSp>
        <p:nvCxnSpPr>
          <p:cNvPr id="7" name="Google Shape;378;p30">
            <a:extLst>
              <a:ext uri="{FF2B5EF4-FFF2-40B4-BE49-F238E27FC236}">
                <a16:creationId xmlns:a16="http://schemas.microsoft.com/office/drawing/2014/main" id="{31CF54CD-A783-8FD9-B6C9-B3E722955BEE}"/>
              </a:ext>
            </a:extLst>
          </p:cNvPr>
          <p:cNvCxnSpPr/>
          <p:nvPr/>
        </p:nvCxnSpPr>
        <p:spPr>
          <a:xfrm>
            <a:off x="827584" y="884811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Symbol zastępczy tekstu 2">
            <a:extLst>
              <a:ext uri="{FF2B5EF4-FFF2-40B4-BE49-F238E27FC236}">
                <a16:creationId xmlns:a16="http://schemas.microsoft.com/office/drawing/2014/main" id="{7B8ECF34-7B64-93D3-3849-88F252971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485" y="1018068"/>
            <a:ext cx="5695659" cy="1258804"/>
          </a:xfrm>
        </p:spPr>
        <p:txBody>
          <a:bodyPr/>
          <a:lstStyle/>
          <a:p>
            <a:pPr marL="182563" indent="0">
              <a:buNone/>
            </a:pPr>
            <a:r>
              <a:rPr lang="pl-PL" sz="2400" b="1" dirty="0"/>
              <a:t>Realizacja usługi w zakresie zarządzania Grupą Zakupową energii elektrycznej</a:t>
            </a:r>
            <a:endParaRPr lang="pl-PL" sz="2000" dirty="0">
              <a:latin typeface="Barlow Condensed" panose="00000506000000000000" pitchFamily="2" charset="-18"/>
            </a:endParaRPr>
          </a:p>
          <a:p>
            <a:pPr marL="182563" indent="0" algn="just">
              <a:buNone/>
            </a:pPr>
            <a:endParaRPr lang="pl-PL" sz="2000" dirty="0">
              <a:latin typeface="Barlow Condensed" panose="00000506000000000000" pitchFamily="2" charset="-18"/>
            </a:endParaRPr>
          </a:p>
          <a:p>
            <a:pPr marL="182563" indent="0" algn="just">
              <a:buNone/>
            </a:pPr>
            <a:endParaRPr lang="pl-PL" sz="2000" dirty="0">
              <a:latin typeface="Barlow Condensed" panose="00000506000000000000" pitchFamily="2" charset="-18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BE46C65-2BA8-ABD9-9AFD-51F98B197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1537211"/>
            <a:ext cx="3354157" cy="5119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66FBAF8-DB95-DD3F-0171-F4C0B11ECB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3" y="2459142"/>
            <a:ext cx="5447628" cy="3367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30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1230" y="44624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611560" y="102404"/>
            <a:ext cx="7716426" cy="652400"/>
          </a:xfrm>
        </p:spPr>
        <p:txBody>
          <a:bodyPr/>
          <a:lstStyle/>
          <a:p>
            <a:r>
              <a:rPr lang="pl-PL" dirty="0"/>
              <a:t>Realizacja projektów – 2025 r.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850111" y="764704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Symbol zastępczy tekstu 2"/>
          <p:cNvSpPr>
            <a:spLocks noGrp="1"/>
          </p:cNvSpPr>
          <p:nvPr>
            <p:ph type="body" idx="1"/>
          </p:nvPr>
        </p:nvSpPr>
        <p:spPr>
          <a:xfrm>
            <a:off x="179512" y="1052736"/>
            <a:ext cx="8438660" cy="4437980"/>
          </a:xfrm>
        </p:spPr>
        <p:txBody>
          <a:bodyPr/>
          <a:lstStyle/>
          <a:p>
            <a:pPr marL="152400" indent="0">
              <a:buNone/>
            </a:pPr>
            <a:r>
              <a:rPr lang="pl-PL" sz="2000" b="1" dirty="0">
                <a:latin typeface="Barlow Condensed" panose="020B0604020202020204" charset="-18"/>
              </a:rPr>
              <a:t>Realizacja  działań w ramach Dni Funduszy Europejskich na Podkarpaciu</a:t>
            </a:r>
          </a:p>
          <a:p>
            <a:pPr marL="152400" indent="0">
              <a:buNone/>
            </a:pPr>
            <a:endParaRPr lang="pl-PL" sz="1800" dirty="0">
              <a:latin typeface="Barlow Condensed" panose="020B0604020202020204" charset="-18"/>
            </a:endParaRPr>
          </a:p>
          <a:p>
            <a:pPr marL="152400" indent="0" algn="just">
              <a:buNone/>
            </a:pPr>
            <a:r>
              <a:rPr lang="pl-PL" sz="1600" dirty="0">
                <a:latin typeface="Barlow Condensed" panose="020B0604020202020204" charset="-18"/>
              </a:rPr>
              <a:t>W dniu od </a:t>
            </a:r>
            <a:r>
              <a:rPr lang="pl-PL" sz="1600" b="1" dirty="0">
                <a:latin typeface="Barlow Condensed" panose="020B0604020202020204" charset="-18"/>
              </a:rPr>
              <a:t>dniu 11 maja 2025 r. na terenie Jeziora Tarnobrzeskiego </a:t>
            </a:r>
            <a:r>
              <a:rPr lang="pl-PL" sz="1600" dirty="0">
                <a:latin typeface="Barlow Condensed" panose="020B0604020202020204" charset="-18"/>
              </a:rPr>
              <a:t>zaprezentowały się Podmioty</a:t>
            </a:r>
          </a:p>
          <a:p>
            <a:pPr marL="152400" indent="0" algn="just">
              <a:buNone/>
            </a:pPr>
            <a:r>
              <a:rPr lang="pl-PL" sz="1600" dirty="0">
                <a:latin typeface="Barlow Condensed" panose="020B0604020202020204" charset="-18"/>
              </a:rPr>
              <a:t>Ekonomii Społecznej i Przedsiębiorstwa Społeczne z Tarnobrzega i okolic: od Stalowej Woli, przez Tarnobrzeg, </a:t>
            </a:r>
            <a:br>
              <a:rPr lang="pl-PL" sz="1600" dirty="0">
                <a:latin typeface="Barlow Condensed" panose="020B0604020202020204" charset="-18"/>
              </a:rPr>
            </a:br>
            <a:r>
              <a:rPr lang="pl-PL" sz="1600" dirty="0">
                <a:latin typeface="Barlow Condensed" panose="020B0604020202020204" charset="-18"/>
              </a:rPr>
              <a:t>po Mielec</a:t>
            </a:r>
            <a:r>
              <a:rPr lang="pl-PL" sz="1600" b="1" dirty="0">
                <a:latin typeface="Barlow Condensed" panose="020B0604020202020204" charset="-18"/>
              </a:rPr>
              <a:t>. Do współpracy przy realizacji wydarzenia zaprosiliśmy najaktywniejsze podmioty złożone z rękodzielników, działaczy społecznych i wszelkiej maści aktywistów, których przedstawiciele prezentowali wyroby i usługi oraz opowiadali o możliwościach, jakie dały im Fundusze Europejskie.</a:t>
            </a:r>
          </a:p>
          <a:p>
            <a:pPr marL="152400" indent="0">
              <a:buNone/>
            </a:pPr>
            <a:endParaRPr lang="pl-PL" sz="1800" dirty="0">
              <a:latin typeface="Barlow Condensed" panose="020B0604020202020204" charset="-18"/>
            </a:endParaRPr>
          </a:p>
          <a:p>
            <a:pPr marL="0" lvl="0" indent="0" algn="just" fontAlgn="base">
              <a:lnSpc>
                <a:spcPts val="2025"/>
              </a:lnSpc>
              <a:buNone/>
            </a:pPr>
            <a:r>
              <a:rPr lang="pl-PL" sz="1800" b="1" dirty="0">
                <a:latin typeface="Barlow Condensed" panose="020B0604020202020204" charset="-18"/>
                <a:ea typeface="Times New Roman"/>
                <a:cs typeface="Times New Roman"/>
              </a:rPr>
              <a:t>Podjęte działania pozytywnie przyczyniły się do podniesienia świadomości na temat dostępnych możliwości finansowania z Funduszy Europejskich oraz wspierania przedsiębiorczości. Na przykładzie wielu Beneficjentów, którzy skorzystali z Funduszy Europejskich pokazano, że można się skutecznie rozwijać i osiągnąć sukces.</a:t>
            </a:r>
            <a:endParaRPr lang="pl-PL" sz="1800" dirty="0">
              <a:latin typeface="Barlow Condensed" panose="020B0604020202020204" charset="-18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335107"/>
            <a:ext cx="4244397" cy="350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A0132A0-C5A6-A56D-7C0C-56B0D2BF8D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521" y="4670323"/>
            <a:ext cx="2075723" cy="155679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4E4A285-6FA2-DA33-9E97-89A10A885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3818" y="4414626"/>
            <a:ext cx="2478963" cy="1866485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A528C9DE-5872-E4F6-C1C2-E50F30F378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8303" y="4221088"/>
            <a:ext cx="2664296" cy="200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58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1230" y="44624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611560" y="102404"/>
            <a:ext cx="7716426" cy="652400"/>
          </a:xfrm>
        </p:spPr>
        <p:txBody>
          <a:bodyPr/>
          <a:lstStyle/>
          <a:p>
            <a:r>
              <a:rPr lang="pl-PL" dirty="0"/>
              <a:t>Realizacja projektów – 2025 r.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850111" y="764704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Symbol zastępczy tekstu 2"/>
          <p:cNvSpPr>
            <a:spLocks noGrp="1"/>
          </p:cNvSpPr>
          <p:nvPr>
            <p:ph type="body" idx="1"/>
          </p:nvPr>
        </p:nvSpPr>
        <p:spPr>
          <a:xfrm>
            <a:off x="203167" y="719408"/>
            <a:ext cx="5995984" cy="6036188"/>
          </a:xfrm>
        </p:spPr>
        <p:txBody>
          <a:bodyPr/>
          <a:lstStyle/>
          <a:p>
            <a:pPr marL="152400" indent="0">
              <a:buNone/>
            </a:pPr>
            <a:r>
              <a:rPr lang="pl-PL" sz="2000" b="1" dirty="0">
                <a:latin typeface="Barlow Condensed" panose="020B0604020202020204" charset="-18"/>
              </a:rPr>
              <a:t>Koordynacja międzynarodowego projektu „Nowe życie historycznych parków Wiśniowiec i Tarnobrzeg”.</a:t>
            </a:r>
          </a:p>
          <a:p>
            <a:pPr marL="152400" indent="0">
              <a:buNone/>
            </a:pPr>
            <a:endParaRPr lang="pl-PL" sz="1100" b="1" dirty="0">
              <a:latin typeface="Barlow Condensed" panose="020B0604020202020204" charset="-18"/>
            </a:endParaRPr>
          </a:p>
          <a:p>
            <a:pPr marL="152400" indent="0" algn="just">
              <a:buNone/>
            </a:pPr>
            <a:r>
              <a:rPr lang="pl-PL" sz="1400" dirty="0">
                <a:latin typeface="Barlow Condensed" panose="020B0604020202020204" charset="-18"/>
              </a:rPr>
              <a:t>W grudniu 2024 roku </a:t>
            </a:r>
            <a:r>
              <a:rPr lang="pl-PL" sz="1400" b="1" dirty="0">
                <a:latin typeface="Barlow Condensed" panose="020B0604020202020204" charset="-18"/>
              </a:rPr>
              <a:t>Miasto Tarnobrzeg</a:t>
            </a:r>
            <a:r>
              <a:rPr lang="pl-PL" sz="1400" dirty="0">
                <a:latin typeface="Barlow Condensed" panose="020B0604020202020204" charset="-18"/>
              </a:rPr>
              <a:t> podpisało umowę grantową na realizację projektu </a:t>
            </a:r>
            <a:r>
              <a:rPr lang="pl-PL" sz="1400" b="1" dirty="0">
                <a:latin typeface="Barlow Condensed" panose="020B0604020202020204" charset="-18"/>
              </a:rPr>
              <a:t>„Nowe życie historycznych parków Wiśniowiec i Tarnobrzeg</a:t>
            </a:r>
            <a:r>
              <a:rPr lang="pl-PL" sz="1400" dirty="0">
                <a:latin typeface="Barlow Condensed" panose="020B0604020202020204" charset="-18"/>
              </a:rPr>
              <a:t>” w ramach programu Interreg </a:t>
            </a:r>
            <a:r>
              <a:rPr lang="pl-PL" sz="1400" b="1" dirty="0">
                <a:latin typeface="Barlow Condensed" panose="020B0604020202020204" charset="-18"/>
              </a:rPr>
              <a:t>NEXT Polska-Ukraina 2021-2027</a:t>
            </a:r>
            <a:r>
              <a:rPr lang="pl-PL" sz="1400" dirty="0">
                <a:latin typeface="Barlow Condensed" panose="020B0604020202020204" charset="-18"/>
              </a:rPr>
              <a:t>. TARR S.A. jest partnerem wspierającym </a:t>
            </a:r>
            <a:br>
              <a:rPr lang="pl-PL" sz="1400" dirty="0">
                <a:latin typeface="Barlow Condensed" panose="020B0604020202020204" charset="-18"/>
              </a:rPr>
            </a:br>
            <a:r>
              <a:rPr lang="pl-PL" sz="1400" dirty="0">
                <a:latin typeface="Barlow Condensed" panose="020B0604020202020204" charset="-18"/>
              </a:rPr>
              <a:t>to przedsięwzięcie.</a:t>
            </a:r>
          </a:p>
          <a:p>
            <a:pPr marL="152400" indent="0">
              <a:buNone/>
            </a:pPr>
            <a:endParaRPr lang="pl-PL" sz="1600" dirty="0">
              <a:latin typeface="Barlow Condensed" panose="020B0604020202020204" charset="-18"/>
            </a:endParaRPr>
          </a:p>
          <a:p>
            <a:pPr marL="152400" indent="0" algn="just">
              <a:buNone/>
            </a:pPr>
            <a:r>
              <a:rPr lang="pl-PL" sz="1400" dirty="0">
                <a:latin typeface="Barlow Condensed" panose="020B0604020202020204" charset="-18"/>
              </a:rPr>
              <a:t>Projekt ma na celu </a:t>
            </a:r>
            <a:r>
              <a:rPr lang="pl-PL" sz="1400" b="1" dirty="0">
                <a:latin typeface="Barlow Condensed" panose="020B0604020202020204" charset="-18"/>
              </a:rPr>
              <a:t>przywrócenie dawnej świetności zabytkowym parkom </a:t>
            </a:r>
            <a:br>
              <a:rPr lang="pl-PL" sz="1400" b="1" dirty="0">
                <a:latin typeface="Barlow Condensed" panose="020B0604020202020204" charset="-18"/>
              </a:rPr>
            </a:br>
            <a:r>
              <a:rPr lang="pl-PL" sz="1400" b="1" dirty="0">
                <a:latin typeface="Barlow Condensed" panose="020B0604020202020204" charset="-18"/>
              </a:rPr>
              <a:t>w Tarnobrzegu i Wiśniowcu, </a:t>
            </a:r>
            <a:r>
              <a:rPr lang="pl-PL" sz="1400" dirty="0">
                <a:latin typeface="Barlow Condensed" panose="020B0604020202020204" charset="-18"/>
              </a:rPr>
              <a:t>poprzez działania rewitalizacyjne oraz podniesienie świadomości ekologicznej mieszkańców</a:t>
            </a:r>
            <a:r>
              <a:rPr lang="pl-PL" sz="1400" b="1" dirty="0">
                <a:latin typeface="Barlow Condensed" panose="020B0604020202020204" charset="-18"/>
              </a:rPr>
              <a:t>.</a:t>
            </a:r>
          </a:p>
          <a:p>
            <a:pPr marL="152400" indent="0" algn="just">
              <a:buNone/>
            </a:pPr>
            <a:endParaRPr lang="pl-PL" sz="1400" b="1" dirty="0">
              <a:latin typeface="Barlow Condensed" panose="020B0604020202020204" charset="-18"/>
            </a:endParaRPr>
          </a:p>
          <a:p>
            <a:pPr marL="152400" indent="0">
              <a:buNone/>
            </a:pPr>
            <a:r>
              <a:rPr lang="pl-PL" sz="1400" b="1" dirty="0">
                <a:latin typeface="Barlow Condensed" panose="020B0604020202020204" charset="-18"/>
              </a:rPr>
              <a:t>W 2025 roku realizowano działania: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400" dirty="0">
                <a:latin typeface="Barlow Condensed" panose="020B0604020202020204" charset="-18"/>
              </a:rPr>
              <a:t>przeprowadzono i zakończono pełny proces opracowania </a:t>
            </a:r>
            <a:r>
              <a:rPr lang="pl-PL" sz="1400" b="1" dirty="0">
                <a:latin typeface="Barlow Condensed" panose="020B0604020202020204" charset="-18"/>
              </a:rPr>
              <a:t>dokumentacji projektowo-kosztorysowej</a:t>
            </a:r>
            <a:r>
              <a:rPr lang="pl-PL" sz="1400" dirty="0">
                <a:latin typeface="Barlow Condensed" panose="020B0604020202020204" charset="-18"/>
              </a:rPr>
              <a:t>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400" dirty="0">
                <a:latin typeface="Barlow Condensed" panose="020B0604020202020204" charset="-18"/>
              </a:rPr>
              <a:t>wykonano </a:t>
            </a:r>
            <a:r>
              <a:rPr lang="pl-PL" sz="1400" b="1" dirty="0">
                <a:latin typeface="Barlow Condensed" panose="020B0604020202020204" charset="-18"/>
              </a:rPr>
              <a:t>inwentaryzację geodezyjną</a:t>
            </a:r>
            <a:r>
              <a:rPr lang="pl-PL" sz="1400" dirty="0">
                <a:latin typeface="Barlow Condensed" panose="020B0604020202020204" charset="-18"/>
              </a:rPr>
              <a:t> terenu o pow.  </a:t>
            </a:r>
            <a:r>
              <a:rPr lang="pl-PL" sz="1400" b="1" dirty="0">
                <a:latin typeface="Barlow Condensed" panose="020B0604020202020204" charset="-18"/>
              </a:rPr>
              <a:t>15,63 ha </a:t>
            </a:r>
            <a:r>
              <a:rPr lang="pl-PL" sz="1400" dirty="0">
                <a:latin typeface="Barlow Condensed" panose="020B0604020202020204" charset="-18"/>
              </a:rPr>
              <a:t>oraz szczegółową </a:t>
            </a:r>
            <a:r>
              <a:rPr lang="pl-PL" sz="1400" b="1" dirty="0">
                <a:latin typeface="Barlow Condensed" panose="020B0604020202020204" charset="-18"/>
              </a:rPr>
              <a:t>inwentaryzację dendrologiczną </a:t>
            </a:r>
            <a:r>
              <a:rPr lang="pl-PL" sz="1400" dirty="0">
                <a:latin typeface="Barlow Condensed" panose="020B0604020202020204" charset="-18"/>
              </a:rPr>
              <a:t>obejmującą 2164 drzewa i 10 000 m² krzewów,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400" dirty="0">
                <a:latin typeface="Barlow Condensed" panose="020B0604020202020204" charset="-18"/>
              </a:rPr>
              <a:t>przeprowadzono </a:t>
            </a:r>
            <a:r>
              <a:rPr lang="pl-PL" sz="1400" b="1" dirty="0">
                <a:latin typeface="Barlow Condensed" panose="020B0604020202020204" charset="-18"/>
              </a:rPr>
              <a:t>procedurę wyboru Wykonawcy robót budowlanych,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400" dirty="0">
                <a:latin typeface="Barlow Condensed" panose="020B0604020202020204" charset="-18"/>
              </a:rPr>
              <a:t>istotnym wydarzeniem zrealizowanym w 2025 roku była </a:t>
            </a:r>
            <a:r>
              <a:rPr lang="pl-PL" sz="1400" b="1" dirty="0">
                <a:latin typeface="Barlow Condensed" panose="020B0604020202020204" charset="-18"/>
              </a:rPr>
              <a:t>konferencja inaugurująca projekt,</a:t>
            </a:r>
            <a:r>
              <a:rPr lang="pl-PL" sz="1400" dirty="0">
                <a:latin typeface="Barlow Condensed" panose="020B0604020202020204" charset="-18"/>
              </a:rPr>
              <a:t> która odbyła się 14 marca 2025 r. </a:t>
            </a:r>
            <a:r>
              <a:rPr lang="pl-PL" sz="1400" b="1" dirty="0">
                <a:latin typeface="Barlow Condensed" panose="020B0604020202020204" charset="-18"/>
              </a:rPr>
              <a:t>w Muzeum – Zamek Tarnowskich w Tarnobrzegu.</a:t>
            </a:r>
          </a:p>
          <a:p>
            <a:pPr marL="152400" indent="0">
              <a:buNone/>
            </a:pPr>
            <a:endParaRPr lang="pl-PL" sz="1400" dirty="0">
              <a:latin typeface="Barlow Condensed" panose="020B0604020202020204" charset="-18"/>
            </a:endParaRPr>
          </a:p>
          <a:p>
            <a:pPr marL="152400" indent="0">
              <a:buNone/>
            </a:pPr>
            <a:r>
              <a:rPr lang="pl-PL" sz="1600" dirty="0">
                <a:latin typeface="Barlow Condensed" panose="020B0604020202020204" charset="-18"/>
              </a:rPr>
              <a:t>Okres realizacji projektu: 01.12.2024 r. – 30.11.2026 r.</a:t>
            </a:r>
          </a:p>
          <a:p>
            <a:pPr marL="152400" indent="0">
              <a:buNone/>
            </a:pPr>
            <a:r>
              <a:rPr lang="pl-PL" sz="1600" dirty="0">
                <a:latin typeface="Barlow Condensed" panose="020B0604020202020204" charset="-18"/>
              </a:rPr>
              <a:t>Wartość projekt: </a:t>
            </a:r>
            <a:r>
              <a:rPr lang="pl-PL" sz="1600" b="1" dirty="0">
                <a:latin typeface="Barlow Condensed" panose="020B0604020202020204" charset="-18"/>
              </a:rPr>
              <a:t>980.559,68 EUR</a:t>
            </a:r>
          </a:p>
          <a:p>
            <a:pPr marL="152400" indent="0">
              <a:buNone/>
            </a:pPr>
            <a:r>
              <a:rPr lang="pl-PL" sz="1600" dirty="0">
                <a:latin typeface="Barlow Condensed" panose="020B0604020202020204" charset="-18"/>
              </a:rPr>
              <a:t>Wysokość dofinasowania z środków Unii Europejskiej: </a:t>
            </a:r>
            <a:r>
              <a:rPr lang="pl-PL" sz="1600" b="1" dirty="0">
                <a:latin typeface="Barlow Condensed" panose="020B0604020202020204" charset="-18"/>
              </a:rPr>
              <a:t>882.503,71 EUR</a:t>
            </a:r>
          </a:p>
          <a:p>
            <a:pPr marL="152400" indent="0">
              <a:buNone/>
            </a:pPr>
            <a:r>
              <a:rPr lang="pl-PL" sz="1600" b="1" dirty="0">
                <a:latin typeface="Barlow Condensed" panose="020B0604020202020204" charset="-18"/>
              </a:rPr>
              <a:t>Wartość projektu dla Miasta Tarnobrzeg:  501.043,92 EURO</a:t>
            </a:r>
          </a:p>
          <a:p>
            <a:pPr marL="152400" indent="0">
              <a:buNone/>
            </a:pPr>
            <a:endParaRPr lang="pl-PL" sz="1800" dirty="0">
              <a:latin typeface="Barlow Condensed" panose="020B0604020202020204" charset="-18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373" y="2450873"/>
            <a:ext cx="2809206" cy="1872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V:\INTERREG PL-UA\PROMOCJA\logo Interreg EcoParks_Poland - Ukraine-P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063" y="1118202"/>
            <a:ext cx="2635045" cy="133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373" y="4581128"/>
            <a:ext cx="2752275" cy="1835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82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79512" y="692696"/>
            <a:ext cx="7716426" cy="652400"/>
          </a:xfrm>
        </p:spPr>
        <p:txBody>
          <a:bodyPr/>
          <a:lstStyle/>
          <a:p>
            <a:r>
              <a:rPr lang="pl-PL" dirty="0"/>
              <a:t>Struktura Akcjonariuszy </a:t>
            </a:r>
            <a:r>
              <a:rPr lang="pl-PL" sz="1600" b="0" dirty="0"/>
              <a:t>(liczba akcji / % udział akcjonariuszy w kapitale akcyjnym)</a:t>
            </a:r>
          </a:p>
        </p:txBody>
      </p:sp>
      <p:pic>
        <p:nvPicPr>
          <p:cNvPr id="10" name="Obraz 9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cxnSp>
        <p:nvCxnSpPr>
          <p:cNvPr id="11" name="Google Shape;378;p30"/>
          <p:cNvCxnSpPr/>
          <p:nvPr/>
        </p:nvCxnSpPr>
        <p:spPr>
          <a:xfrm>
            <a:off x="785786" y="142873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9" name="Wykres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8708676"/>
              </p:ext>
            </p:extLst>
          </p:nvPr>
        </p:nvGraphicFramePr>
        <p:xfrm>
          <a:off x="323528" y="1628800"/>
          <a:ext cx="8556776" cy="4569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3806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378;p30"/>
          <p:cNvCxnSpPr/>
          <p:nvPr/>
        </p:nvCxnSpPr>
        <p:spPr>
          <a:xfrm>
            <a:off x="785786" y="836712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3" name="Obraz 12">
            <a:extLst>
              <a:ext uri="{FF2B5EF4-FFF2-40B4-BE49-F238E27FC236}">
                <a16:creationId xmlns:a16="http://schemas.microsoft.com/office/drawing/2014/main" id="{EF53164A-3F3A-E3E5-F7FE-5FCACBD3F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9296"/>
            <a:ext cx="9144000" cy="6096000"/>
          </a:xfrm>
          <a:prstGeom prst="rect">
            <a:avLst/>
          </a:prstGeom>
        </p:spPr>
      </p:pic>
      <p:sp>
        <p:nvSpPr>
          <p:cNvPr id="16" name="Prostokąt 15">
            <a:extLst>
              <a:ext uri="{FF2B5EF4-FFF2-40B4-BE49-F238E27FC236}">
                <a16:creationId xmlns:a16="http://schemas.microsoft.com/office/drawing/2014/main" id="{E7DF2F39-3BBE-A020-5A3A-99AE5E8D63CF}"/>
              </a:ext>
            </a:extLst>
          </p:cNvPr>
          <p:cNvSpPr/>
          <p:nvPr/>
        </p:nvSpPr>
        <p:spPr>
          <a:xfrm>
            <a:off x="7164288" y="381000"/>
            <a:ext cx="1800200" cy="8766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B10497FA-EE47-6E07-E343-0E26CBD9B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5733" y="146103"/>
            <a:ext cx="944962" cy="107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01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8705" y="188640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16426" cy="652400"/>
          </a:xfrm>
        </p:spPr>
        <p:txBody>
          <a:bodyPr/>
          <a:lstStyle/>
          <a:p>
            <a:r>
              <a:rPr lang="pl-PL" dirty="0"/>
              <a:t>Kierunki rozwoju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785786" y="836712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Prostokąt 1"/>
          <p:cNvSpPr/>
          <p:nvPr/>
        </p:nvSpPr>
        <p:spPr>
          <a:xfrm>
            <a:off x="529616" y="1124744"/>
            <a:ext cx="4330416" cy="4842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b="1" dirty="0">
                <a:latin typeface="Barlow Condensed" panose="020B0604020202020204" charset="-18"/>
                <a:ea typeface="Calibri"/>
                <a:cs typeface="Times New Roman"/>
              </a:rPr>
              <a:t>Praca Agencji</a:t>
            </a:r>
            <a:r>
              <a:rPr lang="pl-PL" sz="1600" dirty="0">
                <a:latin typeface="Barlow Condensed" panose="020B0604020202020204" charset="-18"/>
                <a:ea typeface="Calibri"/>
                <a:cs typeface="Times New Roman"/>
              </a:rPr>
              <a:t>, podobnie jak to było w ostatnich latach ukierunkowana jest przede wszystkim na realizowanie przedsięwzięć opartych na </a:t>
            </a:r>
            <a:r>
              <a:rPr lang="pl-PL" sz="1600" b="1" dirty="0">
                <a:latin typeface="Barlow Condensed" panose="020B0604020202020204" charset="-18"/>
                <a:ea typeface="Calibri"/>
                <a:cs typeface="Times New Roman"/>
              </a:rPr>
              <a:t>środkach zewnętrznych </a:t>
            </a:r>
            <a:r>
              <a:rPr lang="pl-PL" sz="1600" dirty="0">
                <a:latin typeface="Barlow Condensed" panose="020B0604020202020204" charset="-18"/>
                <a:ea typeface="Calibri"/>
                <a:cs typeface="Times New Roman"/>
              </a:rPr>
              <a:t>w tym </a:t>
            </a:r>
            <a:r>
              <a:rPr lang="pl-PL" sz="1600" b="1" u="sng" dirty="0">
                <a:latin typeface="Barlow Condensed" panose="020B0604020202020204" charset="-18"/>
                <a:ea typeface="Calibri"/>
                <a:cs typeface="Times New Roman"/>
              </a:rPr>
              <a:t>instrumentach finansowych Unii Europejskiej</a:t>
            </a:r>
            <a:r>
              <a:rPr lang="pl-PL" sz="1600" dirty="0">
                <a:latin typeface="Barlow Condensed" panose="020B0604020202020204" charset="-18"/>
                <a:ea typeface="Calibri"/>
                <a:cs typeface="Times New Roman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latin typeface="Barlow Condensed" panose="020B0604020202020204" charset="-18"/>
                <a:ea typeface="Calibri"/>
                <a:cs typeface="Times New Roman"/>
              </a:rPr>
              <a:t>Perspektywa na lata 2021-2027 obejmuje szereg programów na poziomie krajowym oraz regionalnym. Spółka na bieżąco obserwuje harmonogramy naborów wniosków dla poszczególnych programów i w związku z tym planuje dalsze </a:t>
            </a:r>
            <a:r>
              <a:rPr lang="pl-PL" sz="1600" b="1" dirty="0">
                <a:latin typeface="Barlow Condensed" panose="020B0604020202020204" charset="-18"/>
                <a:ea typeface="Calibri"/>
                <a:cs typeface="Times New Roman"/>
              </a:rPr>
              <a:t>opracowywanie</a:t>
            </a:r>
            <a:r>
              <a:rPr lang="pl-PL" sz="1600" dirty="0">
                <a:latin typeface="Barlow Condensed" panose="020B0604020202020204" charset="-18"/>
                <a:ea typeface="Calibri"/>
                <a:cs typeface="Times New Roman"/>
              </a:rPr>
              <a:t> </a:t>
            </a:r>
            <a:br>
              <a:rPr lang="pl-PL" sz="1600" dirty="0">
                <a:latin typeface="Barlow Condensed" panose="020B0604020202020204" charset="-18"/>
                <a:ea typeface="Calibri"/>
                <a:cs typeface="Times New Roman"/>
              </a:rPr>
            </a:br>
            <a:r>
              <a:rPr lang="pl-PL" sz="1600" dirty="0">
                <a:latin typeface="Barlow Condensed" panose="020B0604020202020204" charset="-18"/>
                <a:ea typeface="Calibri"/>
                <a:cs typeface="Times New Roman"/>
              </a:rPr>
              <a:t>i </a:t>
            </a:r>
            <a:r>
              <a:rPr lang="pl-PL" sz="1600" b="1" dirty="0">
                <a:latin typeface="Barlow Condensed" panose="020B0604020202020204" charset="-18"/>
                <a:ea typeface="Calibri"/>
                <a:cs typeface="Times New Roman"/>
              </a:rPr>
              <a:t>realizację projektów krajowych</a:t>
            </a:r>
            <a:r>
              <a:rPr lang="pl-PL" sz="1600" dirty="0">
                <a:latin typeface="Barlow Condensed" panose="020B0604020202020204" charset="-18"/>
                <a:ea typeface="Calibri"/>
                <a:cs typeface="Times New Roman"/>
              </a:rPr>
              <a:t> i </a:t>
            </a:r>
            <a:r>
              <a:rPr lang="pl-PL" sz="1600" b="1" dirty="0">
                <a:latin typeface="Barlow Condensed" panose="020B0604020202020204" charset="-18"/>
                <a:ea typeface="Calibri"/>
                <a:cs typeface="Times New Roman"/>
              </a:rPr>
              <a:t>międzynarodowych</a:t>
            </a:r>
            <a:r>
              <a:rPr lang="pl-PL" sz="1600" dirty="0">
                <a:latin typeface="Barlow Condensed" panose="020B0604020202020204" charset="-18"/>
                <a:ea typeface="Calibri"/>
                <a:cs typeface="Times New Roman"/>
              </a:rPr>
              <a:t> mających na celu m.in. </a:t>
            </a:r>
            <a:br>
              <a:rPr lang="pl-PL" sz="1600" dirty="0">
                <a:latin typeface="Barlow Condensed" panose="020B0604020202020204" charset="-18"/>
                <a:ea typeface="Calibri"/>
                <a:cs typeface="Times New Roman"/>
              </a:rPr>
            </a:br>
            <a:r>
              <a:rPr lang="pl-PL" sz="1600" b="1" dirty="0">
                <a:latin typeface="Barlow Condensed" panose="020B0604020202020204" charset="-18"/>
                <a:ea typeface="Calibri"/>
                <a:cs typeface="Times New Roman"/>
              </a:rPr>
              <a:t>rozwój przedsiębiorczości, zasobów ludzkich, poprawię jakości zatrudnienia na rynku pracy.</a:t>
            </a:r>
            <a:endParaRPr lang="pl-PL" sz="1600" b="1" dirty="0">
              <a:effectLst/>
              <a:latin typeface="Barlow Condensed" panose="020B0604020202020204" charset="-18"/>
              <a:ea typeface="Calibri"/>
              <a:cs typeface="Times New Roman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7184D11-10CF-5183-2F48-361BB9E82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1628800"/>
            <a:ext cx="4282741" cy="3937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771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5541" y="428604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713787" y="375754"/>
            <a:ext cx="7716426" cy="652400"/>
          </a:xfrm>
        </p:spPr>
        <p:txBody>
          <a:bodyPr/>
          <a:lstStyle/>
          <a:p>
            <a:r>
              <a:rPr lang="pl-PL" dirty="0"/>
              <a:t>Zatrudnienie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785786" y="142873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Symbol zastępczy tekstu 2"/>
          <p:cNvSpPr>
            <a:spLocks noGrp="1"/>
          </p:cNvSpPr>
          <p:nvPr>
            <p:ph type="body" idx="1"/>
          </p:nvPr>
        </p:nvSpPr>
        <p:spPr>
          <a:xfrm>
            <a:off x="428596" y="1653317"/>
            <a:ext cx="8158204" cy="4868850"/>
          </a:xfrm>
        </p:spPr>
        <p:txBody>
          <a:bodyPr/>
          <a:lstStyle/>
          <a:p>
            <a:pPr marL="182563" indent="0">
              <a:buNone/>
            </a:pPr>
            <a:r>
              <a:rPr lang="pl-PL" sz="2400" dirty="0"/>
              <a:t>W </a:t>
            </a:r>
            <a:r>
              <a:rPr lang="pl-PL" sz="2400" b="1" dirty="0"/>
              <a:t>2025 roku</a:t>
            </a:r>
            <a:r>
              <a:rPr lang="pl-PL" sz="2400" dirty="0"/>
              <a:t> w TARR S.A. średnioroczne zatrudnienie ukształtowało się na poziomie </a:t>
            </a:r>
            <a:r>
              <a:rPr lang="pl-PL" sz="2400" b="1" dirty="0"/>
              <a:t>10,45 etatu</a:t>
            </a:r>
            <a:r>
              <a:rPr lang="pl-PL" sz="2400" dirty="0"/>
              <a:t>. </a:t>
            </a:r>
          </a:p>
          <a:p>
            <a:pPr>
              <a:buNone/>
            </a:pPr>
            <a:endParaRPr lang="pl-PL" sz="2400" dirty="0"/>
          </a:p>
          <a:p>
            <a:pPr marL="182563" indent="-30163" algn="just">
              <a:buNone/>
            </a:pPr>
            <a:r>
              <a:rPr lang="pl-PL" sz="2400" dirty="0"/>
              <a:t>Na dzień </a:t>
            </a:r>
            <a:r>
              <a:rPr lang="pl-PL" sz="2400" b="1" dirty="0"/>
              <a:t>31.12.2025 </a:t>
            </a:r>
            <a:r>
              <a:rPr lang="pl-PL" sz="2400" dirty="0"/>
              <a:t>r. było zatrudnionych: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b="1" dirty="0"/>
              <a:t>12 osób </a:t>
            </a:r>
            <a:r>
              <a:rPr lang="pl-PL" sz="1800" dirty="0"/>
              <a:t>(w tym: 7 kobiet) na podstawie </a:t>
            </a:r>
            <a:r>
              <a:rPr lang="pl-PL" sz="1800" b="1" dirty="0"/>
              <a:t>umowy o pracę</a:t>
            </a:r>
            <a:r>
              <a:rPr lang="pl-PL" sz="1800" dirty="0"/>
              <a:t>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b="1" dirty="0"/>
              <a:t>8 osób </a:t>
            </a:r>
            <a:r>
              <a:rPr lang="pl-PL" sz="1800" dirty="0"/>
              <a:t>na podstawie umowy zlecenie,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b="1" dirty="0"/>
              <a:t>8 osób </a:t>
            </a:r>
            <a:r>
              <a:rPr lang="pl-PL" sz="1800" dirty="0"/>
              <a:t>na podstawie umowy B2B,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b="1" dirty="0"/>
              <a:t>2 osoby </a:t>
            </a:r>
            <a:r>
              <a:rPr lang="pl-PL" sz="1800" dirty="0"/>
              <a:t>na podstawie kontraktu menadżerskiego,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1800" b="1" dirty="0"/>
              <a:t>3 osoby </a:t>
            </a:r>
            <a:r>
              <a:rPr lang="pl-PL" sz="1800" dirty="0"/>
              <a:t>powołane do Rady Nadzorczej</a:t>
            </a:r>
          </a:p>
          <a:p>
            <a:pPr marL="182563" indent="-30163">
              <a:buNone/>
            </a:pPr>
            <a:endParaRPr lang="pl-PL" sz="2400" dirty="0"/>
          </a:p>
          <a:p>
            <a:pPr marL="182563" indent="-30163" algn="just">
              <a:buNone/>
            </a:pPr>
            <a:r>
              <a:rPr lang="pl-PL" sz="2000" b="1" dirty="0"/>
              <a:t>Pracownicy posiadają wysokie kwalifikacje i bogate doświadczenie zawodowe.</a:t>
            </a:r>
          </a:p>
          <a:p>
            <a:pPr marL="182563" indent="-30163">
              <a:buNone/>
            </a:pPr>
            <a:endParaRPr lang="pl-PL" sz="2400" dirty="0"/>
          </a:p>
          <a:p>
            <a:pPr marL="182563" indent="-30163" algn="just">
              <a:buNone/>
            </a:pPr>
            <a:r>
              <a:rPr lang="pl-PL" sz="2400" dirty="0"/>
              <a:t>Przeciętna </a:t>
            </a:r>
            <a:r>
              <a:rPr lang="pl-PL" sz="2400" b="1" dirty="0"/>
              <a:t>miesięczna płaca brutto</a:t>
            </a:r>
            <a:r>
              <a:rPr lang="pl-PL" sz="2400" dirty="0"/>
              <a:t> liczona zgodnie z wytycznymi GUS wyniosła </a:t>
            </a:r>
            <a:r>
              <a:rPr lang="pl-PL" sz="2400" b="1" dirty="0"/>
              <a:t>7.014,59 PLN</a:t>
            </a:r>
            <a:r>
              <a:rPr lang="pl-PL" sz="2400" dirty="0"/>
              <a:t>.</a:t>
            </a:r>
          </a:p>
          <a:p>
            <a:pPr marL="182563" indent="-30163" algn="just">
              <a:buNone/>
            </a:pPr>
            <a:endParaRPr lang="pl-PL" sz="2400" dirty="0"/>
          </a:p>
          <a:p>
            <a:pPr marL="182563" indent="-30163" algn="just">
              <a:buNone/>
            </a:pPr>
            <a:endParaRPr lang="pl-PL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ytuł 26"/>
          <p:cNvSpPr>
            <a:spLocks noGrp="1"/>
          </p:cNvSpPr>
          <p:nvPr>
            <p:ph type="title"/>
          </p:nvPr>
        </p:nvSpPr>
        <p:spPr>
          <a:xfrm>
            <a:off x="678067" y="116632"/>
            <a:ext cx="6719400" cy="707600"/>
          </a:xfrm>
        </p:spPr>
        <p:txBody>
          <a:bodyPr/>
          <a:lstStyle/>
          <a:p>
            <a:r>
              <a:rPr lang="pl-PL" sz="2400" dirty="0"/>
              <a:t>Sprawozdanie finansowe </a:t>
            </a:r>
            <a:br>
              <a:rPr lang="pl-PL" sz="2400" dirty="0"/>
            </a:br>
            <a:r>
              <a:rPr lang="pl-PL" sz="2400" dirty="0"/>
              <a:t>Tarnobrzeskiej Agencji Rozwoju </a:t>
            </a:r>
            <a:br>
              <a:rPr lang="pl-PL" sz="2400" dirty="0"/>
            </a:br>
            <a:r>
              <a:rPr lang="pl-PL" sz="2400" dirty="0"/>
              <a:t>Regionalnego S.A. zawiera :</a:t>
            </a:r>
            <a:br>
              <a:rPr lang="pl-PL" dirty="0"/>
            </a:br>
            <a:endParaRPr lang="pl-PL" dirty="0"/>
          </a:p>
        </p:txBody>
      </p:sp>
      <p:sp>
        <p:nvSpPr>
          <p:cNvPr id="28" name="Podtytuł 27"/>
          <p:cNvSpPr>
            <a:spLocks noGrp="1"/>
          </p:cNvSpPr>
          <p:nvPr>
            <p:ph type="subTitle" idx="1"/>
          </p:nvPr>
        </p:nvSpPr>
        <p:spPr>
          <a:xfrm>
            <a:off x="467544" y="1412776"/>
            <a:ext cx="7998389" cy="3664032"/>
          </a:xfrm>
        </p:spPr>
        <p:txBody>
          <a:bodyPr/>
          <a:lstStyle/>
          <a:p>
            <a:pPr marL="571500" indent="-457200" algn="just">
              <a:buFont typeface="+mj-lt"/>
              <a:buAutoNum type="arabicPeriod"/>
            </a:pPr>
            <a:r>
              <a:rPr lang="pl-PL" sz="2000" dirty="0"/>
              <a:t>bilans na dzień </a:t>
            </a:r>
            <a:r>
              <a:rPr lang="pl-PL" sz="2000" b="1" dirty="0"/>
              <a:t>31 grudnia 2025 r., </a:t>
            </a:r>
            <a:r>
              <a:rPr lang="pl-PL" sz="2000" dirty="0"/>
              <a:t>który po stronie </a:t>
            </a:r>
            <a:r>
              <a:rPr lang="pl-PL" sz="2000" b="1" dirty="0"/>
              <a:t>aktywów</a:t>
            </a:r>
            <a:r>
              <a:rPr lang="pl-PL" sz="2000" dirty="0"/>
              <a:t> i </a:t>
            </a:r>
            <a:r>
              <a:rPr lang="pl-PL" sz="2000" b="1" dirty="0"/>
              <a:t>pasywów</a:t>
            </a:r>
            <a:r>
              <a:rPr lang="pl-PL" sz="2000" dirty="0"/>
              <a:t> zamyka się sumą</a:t>
            </a:r>
            <a:r>
              <a:rPr lang="pl-PL" sz="2000" b="1" dirty="0"/>
              <a:t>: </a:t>
            </a:r>
            <a:r>
              <a:rPr lang="pl-PL" sz="2000" b="1" u="sng" dirty="0"/>
              <a:t>20.950.933,23 zł</a:t>
            </a:r>
            <a:r>
              <a:rPr lang="pl-PL" sz="2000" dirty="0"/>
              <a:t>,</a:t>
            </a:r>
          </a:p>
          <a:p>
            <a:pPr marL="571500" indent="-457200" algn="just">
              <a:buFont typeface="+mj-lt"/>
              <a:buAutoNum type="arabicPeriod"/>
            </a:pPr>
            <a:r>
              <a:rPr lang="pl-PL" sz="2000" dirty="0"/>
              <a:t>rachunek zysków i strat za rok obrotowy zakończony w dniu </a:t>
            </a:r>
            <a:br>
              <a:rPr lang="pl-PL" sz="2000" dirty="0"/>
            </a:br>
            <a:r>
              <a:rPr lang="pl-PL" sz="2000" dirty="0"/>
              <a:t>31 grudnia 2025 r., </a:t>
            </a:r>
            <a:r>
              <a:rPr lang="pl-PL" sz="2000" b="1" u="sng" dirty="0"/>
              <a:t>wykazujący zysk netto w wysokości: 57.071,19 zł</a:t>
            </a:r>
            <a:r>
              <a:rPr lang="pl-PL" sz="2000" dirty="0"/>
              <a:t>,</a:t>
            </a:r>
          </a:p>
          <a:p>
            <a:pPr marL="571500" indent="-457200" algn="just">
              <a:buFont typeface="+mj-lt"/>
              <a:buAutoNum type="arabicPeriod"/>
            </a:pPr>
            <a:r>
              <a:rPr lang="pl-PL" sz="2000" dirty="0"/>
              <a:t>zestawienie zmian w kapitale własnym za rok obrotowy zakończony </a:t>
            </a:r>
            <a:br>
              <a:rPr lang="pl-PL" sz="2000" dirty="0"/>
            </a:br>
            <a:r>
              <a:rPr lang="pl-PL" sz="2000" dirty="0"/>
              <a:t>w dniu 31 grudnia 2025 r., wykazujące zwiększenie kapitału własnego </a:t>
            </a:r>
            <a:br>
              <a:rPr lang="pl-PL" sz="2000" dirty="0"/>
            </a:br>
            <a:r>
              <a:rPr lang="pl-PL" sz="2000" dirty="0"/>
              <a:t>o kwotę: </a:t>
            </a:r>
            <a:r>
              <a:rPr lang="pl-PL" sz="2000" b="1" dirty="0"/>
              <a:t>57.071,19 zł</a:t>
            </a:r>
            <a:r>
              <a:rPr lang="pl-PL" sz="2000" dirty="0"/>
              <a:t>,</a:t>
            </a:r>
          </a:p>
          <a:p>
            <a:pPr marL="571500" indent="-457200" algn="just">
              <a:buFont typeface="+mj-lt"/>
              <a:buAutoNum type="arabicPeriod"/>
            </a:pPr>
            <a:r>
              <a:rPr lang="pl-PL" sz="2000" dirty="0"/>
              <a:t>podział zysku: zwiększenie kapitału zapasowego </a:t>
            </a:r>
            <a:r>
              <a:rPr lang="pl-PL" sz="2000" b="1" dirty="0"/>
              <a:t>4.565,70 zł</a:t>
            </a:r>
            <a:r>
              <a:rPr lang="pl-PL" sz="2000" dirty="0"/>
              <a:t>, pokrycie straty </a:t>
            </a:r>
            <a:br>
              <a:rPr lang="pl-PL" sz="2000" dirty="0"/>
            </a:br>
            <a:r>
              <a:rPr lang="pl-PL" sz="2000" dirty="0"/>
              <a:t>z lat ubiegłych </a:t>
            </a:r>
            <a:r>
              <a:rPr lang="pl-PL" sz="2000" b="1" dirty="0"/>
              <a:t>52.505,49 zł</a:t>
            </a:r>
            <a:r>
              <a:rPr lang="pl-PL" sz="2000" dirty="0"/>
              <a:t>,</a:t>
            </a:r>
          </a:p>
          <a:p>
            <a:pPr marL="571500" indent="-457200" algn="just">
              <a:buFont typeface="+mj-lt"/>
              <a:buAutoNum type="arabicPeriod"/>
            </a:pPr>
            <a:r>
              <a:rPr lang="pl-PL" sz="2000" dirty="0"/>
              <a:t>rachunek przepływów pieniężnych za rok obrotowy zakończony w dniu </a:t>
            </a:r>
            <a:br>
              <a:rPr lang="pl-PL" sz="2000" dirty="0"/>
            </a:br>
            <a:r>
              <a:rPr lang="pl-PL" sz="2000" dirty="0"/>
              <a:t>31 grudnia 2025 r., wykazujący zmniejszenie stanu środków pieniężnych </a:t>
            </a:r>
            <a:br>
              <a:rPr lang="pl-PL" sz="2000" dirty="0"/>
            </a:br>
            <a:r>
              <a:rPr lang="pl-PL" sz="2000" dirty="0"/>
              <a:t>o kwotę</a:t>
            </a:r>
            <a:r>
              <a:rPr lang="pl-PL" sz="2000" b="1" dirty="0"/>
              <a:t>: 349.921,57 zł</a:t>
            </a:r>
            <a:r>
              <a:rPr lang="pl-PL" sz="2000" dirty="0"/>
              <a:t>,</a:t>
            </a:r>
          </a:p>
          <a:p>
            <a:pPr marL="571500" indent="-457200" algn="just">
              <a:buFont typeface="+mj-lt"/>
              <a:buAutoNum type="arabicPeriod"/>
            </a:pPr>
            <a:r>
              <a:rPr lang="pl-PL" sz="2000" dirty="0"/>
              <a:t>Zarząd utworzył w 2025 rezerwę na przyszłe zobowiązania w kwocie 14.000,00 zł. Do rozliczenia pozostała rezerwa w kwocie: </a:t>
            </a:r>
            <a:r>
              <a:rPr lang="pl-PL" sz="2000" b="1" dirty="0"/>
              <a:t>19.772,00 zł</a:t>
            </a:r>
            <a:r>
              <a:rPr lang="pl-PL" sz="2000" dirty="0"/>
              <a:t>.</a:t>
            </a:r>
          </a:p>
          <a:p>
            <a:pPr marL="571500" indent="-457200" algn="just">
              <a:buFont typeface="+mj-lt"/>
              <a:buAutoNum type="arabicPeriod"/>
            </a:pPr>
            <a:endParaRPr lang="pl-PL" sz="2000" dirty="0"/>
          </a:p>
          <a:p>
            <a:pPr marL="571500" indent="-457200" algn="just">
              <a:buFont typeface="+mj-lt"/>
              <a:buAutoNum type="arabicPeriod"/>
            </a:pPr>
            <a:endParaRPr lang="pl-PL" sz="2000" dirty="0"/>
          </a:p>
          <a:p>
            <a:pPr>
              <a:buNone/>
            </a:pPr>
            <a:endParaRPr lang="pl-PL" dirty="0"/>
          </a:p>
        </p:txBody>
      </p:sp>
      <p:pic>
        <p:nvPicPr>
          <p:cNvPr id="26" name="Obraz 25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022" y="188640"/>
            <a:ext cx="942966" cy="107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54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8730" y="152904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713787" y="280596"/>
            <a:ext cx="7716426" cy="652400"/>
          </a:xfrm>
        </p:spPr>
        <p:txBody>
          <a:bodyPr/>
          <a:lstStyle/>
          <a:p>
            <a:r>
              <a:rPr lang="pl-PL" dirty="0"/>
              <a:t>Rachunek zysków i strat</a:t>
            </a:r>
            <a:br>
              <a:rPr lang="pl-PL" dirty="0"/>
            </a:br>
            <a:br>
              <a:rPr lang="pl-PL" dirty="0"/>
            </a:br>
            <a:endParaRPr lang="pl-PL" dirty="0"/>
          </a:p>
        </p:txBody>
      </p:sp>
      <p:cxnSp>
        <p:nvCxnSpPr>
          <p:cNvPr id="7" name="Google Shape;378;p30"/>
          <p:cNvCxnSpPr/>
          <p:nvPr/>
        </p:nvCxnSpPr>
        <p:spPr>
          <a:xfrm>
            <a:off x="785786" y="93299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241532"/>
              </p:ext>
            </p:extLst>
          </p:nvPr>
        </p:nvGraphicFramePr>
        <p:xfrm>
          <a:off x="1115616" y="1124744"/>
          <a:ext cx="6460214" cy="5624092"/>
        </p:xfrm>
        <a:graphic>
          <a:graphicData uri="http://schemas.openxmlformats.org/drawingml/2006/table">
            <a:tbl>
              <a:tblPr firstRow="1" bandRow="1">
                <a:tableStyleId>{BD37D306-718E-44AF-9A17-8962E4460C68}</a:tableStyleId>
              </a:tblPr>
              <a:tblGrid>
                <a:gridCol w="3778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3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76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9138">
                <a:tc>
                  <a:txBody>
                    <a:bodyPr/>
                    <a:lstStyle/>
                    <a:p>
                      <a:pPr algn="ctr"/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i="1" dirty="0">
                          <a:latin typeface="Barlow Condensed" charset="-18"/>
                          <a:cs typeface="Calibri" panose="020F0502020204030204" pitchFamily="34" charset="0"/>
                        </a:rPr>
                        <a:t>ZA 2025R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i="1" dirty="0">
                          <a:latin typeface="Barlow Condensed" charset="-18"/>
                          <a:cs typeface="Calibri" panose="020F0502020204030204" pitchFamily="34" charset="0"/>
                        </a:rPr>
                        <a:t>ZA 2024R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138">
                <a:tc>
                  <a:txBody>
                    <a:bodyPr/>
                    <a:lstStyle/>
                    <a:p>
                      <a:pPr algn="ctr"/>
                      <a:r>
                        <a:rPr lang="pl-PL" sz="1600" b="1" i="1" dirty="0">
                          <a:latin typeface="Barlow Condensed" charset="-18"/>
                          <a:cs typeface="Calibri" panose="020F0502020204030204" pitchFamily="34" charset="0"/>
                        </a:rPr>
                        <a:t>A </a:t>
                      </a:r>
                      <a:r>
                        <a:rPr lang="pl-PL" sz="1600" b="1" dirty="0">
                          <a:latin typeface="Barlow Condensed" charset="-18"/>
                          <a:cs typeface="Calibri" panose="020F0502020204030204" pitchFamily="34" charset="0"/>
                        </a:rPr>
                        <a:t>Przychody netto ze sprzedaży i zrównane z nimi </a:t>
                      </a:r>
                      <a:endParaRPr lang="pl-PL" sz="1600" b="1" dirty="0">
                        <a:latin typeface="Barlow Condensed" charset="-1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Barlow Condensed" charset="-18"/>
                          <a:cs typeface="Calibri" panose="020F0502020204030204" pitchFamily="34" charset="0"/>
                        </a:rPr>
                        <a:t>1.530.108,19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Barlow Condensed" charset="-18"/>
                          <a:cs typeface="Calibri" panose="020F0502020204030204" pitchFamily="34" charset="0"/>
                        </a:rPr>
                        <a:t>1.710.616,23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138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w tym od jednostek powiązanych 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0,00 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0,00 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138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I. Przychody netto ze sprzedaży produktów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1.530.108,19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1.710.616,23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138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II. Zmiana stanu produktów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 0,00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 0,00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138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III. Przychody ze sprzedaży towarów i materiałów 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0,00 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0,00 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138">
                <a:tc>
                  <a:txBody>
                    <a:bodyPr/>
                    <a:lstStyle/>
                    <a:p>
                      <a:pPr algn="ctr"/>
                      <a:r>
                        <a:rPr lang="pl-PL" sz="1600" b="1" i="1" dirty="0">
                          <a:latin typeface="Barlow Condensed" charset="-18"/>
                          <a:cs typeface="Calibri" panose="020F0502020204030204" pitchFamily="34" charset="0"/>
                        </a:rPr>
                        <a:t>B </a:t>
                      </a:r>
                      <a:r>
                        <a:rPr lang="pl-PL" sz="1600" b="1" dirty="0">
                          <a:latin typeface="Barlow Condensed" charset="-18"/>
                          <a:cs typeface="Calibri" panose="020F0502020204030204" pitchFamily="34" charset="0"/>
                        </a:rPr>
                        <a:t>Koszty działalności operacyjnej</a:t>
                      </a:r>
                      <a:endParaRPr lang="pl-PL" sz="1600" b="1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Barlow Condensed" charset="-18"/>
                          <a:cs typeface="Calibri" panose="020F0502020204030204" pitchFamily="34" charset="0"/>
                        </a:rPr>
                        <a:t>7.146.673,49</a:t>
                      </a:r>
                      <a:endParaRPr lang="pl-PL" sz="1600" b="1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Barlow Condensed" charset="-18"/>
                          <a:cs typeface="Calibri" panose="020F0502020204030204" pitchFamily="34" charset="0"/>
                        </a:rPr>
                        <a:t>2.837.233,07</a:t>
                      </a:r>
                      <a:endParaRPr lang="pl-PL" sz="1600" b="1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138">
                <a:tc>
                  <a:txBody>
                    <a:bodyPr/>
                    <a:lstStyle/>
                    <a:p>
                      <a:pPr algn="ctr"/>
                      <a:r>
                        <a:rPr lang="pl-PL" sz="1600" b="1" i="1" dirty="0">
                          <a:latin typeface="Barlow Condensed" charset="-18"/>
                          <a:cs typeface="Calibri" panose="020F0502020204030204" pitchFamily="34" charset="0"/>
                        </a:rPr>
                        <a:t>C </a:t>
                      </a:r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Wynik ze sprzedaży (</a:t>
                      </a:r>
                      <a:r>
                        <a:rPr lang="pl-PL" sz="1600" dirty="0" err="1">
                          <a:latin typeface="Barlow Condensed" charset="-18"/>
                          <a:cs typeface="Calibri" panose="020F0502020204030204" pitchFamily="34" charset="0"/>
                        </a:rPr>
                        <a:t>A-B</a:t>
                      </a:r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)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(-)5.616.565,30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(-)1.126.616,84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138">
                <a:tc>
                  <a:txBody>
                    <a:bodyPr/>
                    <a:lstStyle/>
                    <a:p>
                      <a:pPr algn="ctr"/>
                      <a:r>
                        <a:rPr lang="pl-PL" sz="1600" b="1" i="1" dirty="0">
                          <a:latin typeface="Barlow Condensed" charset="-18"/>
                          <a:cs typeface="Calibri" panose="020F0502020204030204" pitchFamily="34" charset="0"/>
                        </a:rPr>
                        <a:t>D </a:t>
                      </a:r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Pozostałe przychody operacyjne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5.692.934,36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1.173.532,90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138">
                <a:tc>
                  <a:txBody>
                    <a:bodyPr/>
                    <a:lstStyle/>
                    <a:p>
                      <a:pPr algn="ctr"/>
                      <a:r>
                        <a:rPr lang="pl-PL" sz="1600" b="1" i="1" dirty="0">
                          <a:latin typeface="Barlow Condensed" charset="-18"/>
                          <a:cs typeface="Calibri" panose="020F0502020204030204" pitchFamily="34" charset="0"/>
                        </a:rPr>
                        <a:t>E </a:t>
                      </a:r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Pozostałe koszty operacyjne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28.959,35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21.701,26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1792">
                <a:tc>
                  <a:txBody>
                    <a:bodyPr/>
                    <a:lstStyle/>
                    <a:p>
                      <a:pPr algn="ctr"/>
                      <a:r>
                        <a:rPr lang="pl-PL" sz="1600" b="1" i="1" dirty="0">
                          <a:latin typeface="Barlow Condensed" charset="-18"/>
                          <a:cs typeface="Calibri" panose="020F0502020204030204" pitchFamily="34" charset="0"/>
                        </a:rPr>
                        <a:t>F </a:t>
                      </a:r>
                      <a:r>
                        <a:rPr lang="pl-PL" sz="1600" b="1" dirty="0">
                          <a:latin typeface="Barlow Condensed" charset="-18"/>
                          <a:cs typeface="Calibri" panose="020F0502020204030204" pitchFamily="34" charset="0"/>
                        </a:rPr>
                        <a:t>Wynik na działalności operacyjnej (</a:t>
                      </a:r>
                      <a:r>
                        <a:rPr lang="pl-PL" sz="1600" b="1" dirty="0" err="1">
                          <a:latin typeface="Barlow Condensed" charset="-18"/>
                          <a:cs typeface="Calibri" panose="020F0502020204030204" pitchFamily="34" charset="0"/>
                        </a:rPr>
                        <a:t>C+D-E</a:t>
                      </a:r>
                      <a:r>
                        <a:rPr lang="pl-PL" sz="1600" b="1" dirty="0">
                          <a:latin typeface="Barlow Condensed" charset="-18"/>
                          <a:cs typeface="Calibri" panose="020F0502020204030204" pitchFamily="34" charset="0"/>
                        </a:rPr>
                        <a:t>)</a:t>
                      </a:r>
                      <a:endParaRPr lang="pl-PL" sz="1600" b="1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Barlow Condensed" charset="-18"/>
                          <a:cs typeface="Calibri" panose="020F0502020204030204" pitchFamily="34" charset="0"/>
                        </a:rPr>
                        <a:t>47.409,71</a:t>
                      </a:r>
                      <a:endParaRPr lang="pl-PL" sz="1600" b="1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Barlow Condensed" charset="-18"/>
                          <a:cs typeface="Calibri" panose="020F0502020204030204" pitchFamily="34" charset="0"/>
                        </a:rPr>
                        <a:t>25.214,80</a:t>
                      </a:r>
                      <a:endParaRPr lang="pl-PL" sz="1600" b="1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9138">
                <a:tc>
                  <a:txBody>
                    <a:bodyPr/>
                    <a:lstStyle/>
                    <a:p>
                      <a:pPr algn="ctr"/>
                      <a:r>
                        <a:rPr lang="pl-PL" sz="1600" b="1" i="1" dirty="0">
                          <a:latin typeface="Barlow Condensed" charset="-18"/>
                          <a:cs typeface="Calibri" panose="020F0502020204030204" pitchFamily="34" charset="0"/>
                        </a:rPr>
                        <a:t>G </a:t>
                      </a:r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Przychody finansowe 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22.845,24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45.010,18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9138">
                <a:tc>
                  <a:txBody>
                    <a:bodyPr/>
                    <a:lstStyle/>
                    <a:p>
                      <a:pPr algn="ctr"/>
                      <a:r>
                        <a:rPr lang="pl-PL" sz="1600" b="1" i="1" dirty="0">
                          <a:latin typeface="Barlow Condensed" charset="-18"/>
                          <a:cs typeface="Calibri" panose="020F0502020204030204" pitchFamily="34" charset="0"/>
                        </a:rPr>
                        <a:t>H </a:t>
                      </a:r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Koszty finansowe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9.335,76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29.974,07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9138">
                <a:tc>
                  <a:txBody>
                    <a:bodyPr/>
                    <a:lstStyle/>
                    <a:p>
                      <a:pPr algn="ctr"/>
                      <a:r>
                        <a:rPr lang="pl-PL" sz="1600" b="1" i="1" dirty="0">
                          <a:latin typeface="Barlow Condensed" charset="-18"/>
                          <a:cs typeface="Calibri" panose="020F0502020204030204" pitchFamily="34" charset="0"/>
                        </a:rPr>
                        <a:t>K </a:t>
                      </a:r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Wynik brutto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60.919,19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40.250,91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9138">
                <a:tc>
                  <a:txBody>
                    <a:bodyPr/>
                    <a:lstStyle/>
                    <a:p>
                      <a:pPr algn="ctr"/>
                      <a:r>
                        <a:rPr lang="pl-PL" sz="1600" b="1" i="1" dirty="0">
                          <a:latin typeface="Barlow Condensed" charset="-18"/>
                          <a:cs typeface="Calibri" panose="020F0502020204030204" pitchFamily="34" charset="0"/>
                        </a:rPr>
                        <a:t>L </a:t>
                      </a:r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Podatek dochodowy 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3.848,00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Barlow Condensed" charset="-18"/>
                          <a:cs typeface="Calibri" panose="020F0502020204030204" pitchFamily="34" charset="0"/>
                        </a:rPr>
                        <a:t>0,00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51052">
                <a:tc>
                  <a:txBody>
                    <a:bodyPr/>
                    <a:lstStyle/>
                    <a:p>
                      <a:pPr algn="ctr"/>
                      <a:r>
                        <a:rPr lang="nn-NO" sz="1600" b="1" i="1" dirty="0">
                          <a:latin typeface="Barlow Condensed" charset="-18"/>
                          <a:cs typeface="Calibri" panose="020F0502020204030204" pitchFamily="34" charset="0"/>
                        </a:rPr>
                        <a:t>N </a:t>
                      </a:r>
                      <a:r>
                        <a:rPr lang="nn-NO" sz="1600" b="1" dirty="0">
                          <a:latin typeface="Barlow Condensed" charset="-18"/>
                          <a:cs typeface="Calibri" panose="020F0502020204030204" pitchFamily="34" charset="0"/>
                        </a:rPr>
                        <a:t>Zysk netto (K-L)</a:t>
                      </a:r>
                      <a:endParaRPr lang="pl-PL" sz="1600" b="1" dirty="0"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Barlow Condensed" charset="-18"/>
                          <a:cs typeface="Calibri" panose="020F0502020204030204" pitchFamily="34" charset="0"/>
                        </a:rPr>
                        <a:t>57.071,19</a:t>
                      </a:r>
                      <a:endParaRPr lang="pl-PL" sz="1600" b="1" dirty="0"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Barlow Condensed" charset="-18"/>
                          <a:cs typeface="Calibri" panose="020F0502020204030204" pitchFamily="34" charset="0"/>
                        </a:rPr>
                        <a:t>40.250,91</a:t>
                      </a:r>
                      <a:endParaRPr lang="pl-PL" sz="1600" b="1" dirty="0"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3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834" y="437805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611560" y="102404"/>
            <a:ext cx="7716426" cy="652400"/>
          </a:xfrm>
        </p:spPr>
        <p:txBody>
          <a:bodyPr/>
          <a:lstStyle/>
          <a:p>
            <a:r>
              <a:rPr lang="pl-PL" dirty="0"/>
              <a:t>Rachunek zysków i strat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672237" y="69269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Prostokąt 7"/>
          <p:cNvSpPr/>
          <p:nvPr/>
        </p:nvSpPr>
        <p:spPr>
          <a:xfrm>
            <a:off x="642910" y="692696"/>
            <a:ext cx="628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latin typeface="Barlow Condensed" charset="-18"/>
              </a:rPr>
              <a:t>Struktura przychodów w 2025 r. była następująca: </a:t>
            </a:r>
            <a:endParaRPr lang="pl-PL" sz="2400" dirty="0">
              <a:latin typeface="Barlow Condensed" charset="-18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175811"/>
              </p:ext>
            </p:extLst>
          </p:nvPr>
        </p:nvGraphicFramePr>
        <p:xfrm>
          <a:off x="467542" y="1196754"/>
          <a:ext cx="7176292" cy="5530974"/>
        </p:xfrm>
        <a:graphic>
          <a:graphicData uri="http://schemas.openxmlformats.org/drawingml/2006/table">
            <a:tbl>
              <a:tblPr>
                <a:tableStyleId>{BD37D306-718E-44AF-9A17-8962E4460C68}</a:tableStyleId>
              </a:tblPr>
              <a:tblGrid>
                <a:gridCol w="4749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72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4532">
                <a:tc>
                  <a:txBody>
                    <a:bodyPr/>
                    <a:lstStyle/>
                    <a:p>
                      <a:pPr algn="l" fontAlgn="t"/>
                      <a:r>
                        <a:rPr lang="pl-PL" sz="1800" b="1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PRZYCHODY NETTO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000" b="1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7.245.887,79</a:t>
                      </a:r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532">
                <a:tc>
                  <a:txBody>
                    <a:bodyPr/>
                    <a:lstStyle/>
                    <a:p>
                      <a:pPr algn="l" fontAlgn="t"/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Wynajem biur i pomieszczeń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000" b="0" i="0" u="none" strike="noStrike" cap="none" baseline="0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229.922</a:t>
                      </a:r>
                      <a:r>
                        <a:rPr lang="pl-PL" sz="2000" b="0" i="0" u="none" strike="noStrike" cap="none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,22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532">
                <a:tc>
                  <a:txBody>
                    <a:bodyPr/>
                    <a:lstStyle/>
                    <a:p>
                      <a:pPr algn="l" fontAlgn="t"/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Grupa zakupowa energii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000" b="0" i="0" u="none" strike="noStrike" cap="none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113.520,00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532">
                <a:tc>
                  <a:txBody>
                    <a:bodyPr/>
                    <a:lstStyle/>
                    <a:p>
                      <a:pPr algn="l" fontAlgn="t"/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Studium wykonalności (oprac.</a:t>
                      </a:r>
                      <a:r>
                        <a:rPr lang="pl-PL" sz="1800" b="0" i="0" u="none" strike="noStrike" cap="none" dirty="0" err="1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dokum</a:t>
                      </a:r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.,INTERREG)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000" b="0" i="0" u="none" strike="noStrike" cap="none" baseline="0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84.617</a:t>
                      </a:r>
                      <a:r>
                        <a:rPr lang="pl-PL" sz="2000" b="0" i="0" u="none" strike="noStrike" cap="none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,88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532">
                <a:tc>
                  <a:txBody>
                    <a:bodyPr/>
                    <a:lstStyle/>
                    <a:p>
                      <a:pPr algn="l" fontAlgn="t"/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Wynajem sali konferencyjnej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000" b="0" i="0" u="none" strike="noStrike" cap="none" baseline="0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8.390</a:t>
                      </a:r>
                      <a:r>
                        <a:rPr lang="pl-PL" sz="2000" b="0" i="0" u="none" strike="noStrike" cap="none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,82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532">
                <a:tc>
                  <a:txBody>
                    <a:bodyPr/>
                    <a:lstStyle/>
                    <a:p>
                      <a:pPr algn="l" fontAlgn="t"/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Czyste powietrze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000" b="0" i="0" u="none" strike="noStrike" cap="none" baseline="0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67.503</a:t>
                      </a:r>
                      <a:r>
                        <a:rPr lang="pl-PL" sz="2000" b="0" i="0" u="none" strike="noStrike" cap="none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,24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532">
                <a:tc>
                  <a:txBody>
                    <a:bodyPr/>
                    <a:lstStyle/>
                    <a:p>
                      <a:pPr algn="l" fontAlgn="t"/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Obsługa księgowa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000" b="0" i="0" u="none" strike="noStrike" cap="none" baseline="0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5.062</a:t>
                      </a:r>
                      <a:r>
                        <a:rPr lang="pl-PL" sz="2000" b="0" i="0" u="none" strike="noStrike" cap="none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,60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666">
                <a:tc>
                  <a:txBody>
                    <a:bodyPr/>
                    <a:lstStyle/>
                    <a:p>
                      <a:pPr algn="l" fontAlgn="t"/>
                      <a:r>
                        <a:rPr lang="pl-PL" sz="1800" b="1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TPPT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000" b="0" i="0" u="none" strike="noStrike" cap="none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1.021</a:t>
                      </a:r>
                      <a:r>
                        <a:rPr lang="pl-PL" sz="2000" b="0" i="0" u="none" strike="noStrike" cap="none" baseline="0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.091</a:t>
                      </a:r>
                      <a:r>
                        <a:rPr lang="pl-PL" sz="2000" b="0" i="0" u="none" strike="noStrike" cap="none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,43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4532">
                <a:tc>
                  <a:txBody>
                    <a:bodyPr/>
                    <a:lstStyle/>
                    <a:p>
                      <a:pPr algn="l" fontAlgn="t"/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Inne (szkolenia, organizacja wydarzeń)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000" b="0" i="0" u="none" strike="noStrike" cap="none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0,00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4532">
                <a:tc>
                  <a:txBody>
                    <a:bodyPr/>
                    <a:lstStyle/>
                    <a:p>
                      <a:pPr algn="l" fontAlgn="t"/>
                      <a:r>
                        <a:rPr lang="pl-PL" sz="1800" b="1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Dotacje UE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0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5.677.993,97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6760">
                <a:tc>
                  <a:txBody>
                    <a:bodyPr/>
                    <a:lstStyle/>
                    <a:p>
                      <a:pPr algn="l" fontAlgn="t"/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Pozostałe przychody operacyjne (</a:t>
                      </a:r>
                      <a:r>
                        <a:rPr lang="pl-PL" sz="1800" b="1" i="0" u="none" strike="noStrike" cap="none" baseline="0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przychody związane z dochodzeniem roszczeń, bezumowne </a:t>
                      </a:r>
                      <a:r>
                        <a:rPr lang="pl-PL" sz="1800" b="1" i="0" u="none" strike="noStrike" cap="none" baseline="0" dirty="0" err="1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korzyst</a:t>
                      </a:r>
                      <a:r>
                        <a:rPr lang="pl-PL" sz="1800" b="1" i="0" u="none" strike="noStrike" cap="none" baseline="0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. z lokalu</a:t>
                      </a:r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0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14.940,39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56760">
                <a:tc>
                  <a:txBody>
                    <a:bodyPr/>
                    <a:lstStyle/>
                    <a:p>
                      <a:pPr algn="l" fontAlgn="t"/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Przychody finansowe (odsetki z obrotu pożyczkami +</a:t>
                      </a:r>
                      <a:r>
                        <a:rPr lang="pl-PL" sz="1800" b="0" i="0" u="none" strike="noStrike" cap="none" baseline="0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 odsetki bankowe od lokat)</a:t>
                      </a:r>
                      <a:endParaRPr lang="pl-PL" sz="1800" b="0" i="0" u="none" strike="noStrike" cap="none" dirty="0">
                        <a:solidFill>
                          <a:srgbClr val="000000"/>
                        </a:solidFill>
                        <a:latin typeface="Barlow Condensed" charset="-18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20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22.845,24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035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107504" y="102404"/>
            <a:ext cx="8213749" cy="652400"/>
          </a:xfrm>
        </p:spPr>
        <p:txBody>
          <a:bodyPr/>
          <a:lstStyle/>
          <a:p>
            <a:r>
              <a:rPr lang="pl-PL" dirty="0"/>
              <a:t>Rachunek zysków i strat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672237" y="69269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93B8AD43-461A-7A01-43CB-B6C10F23D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667239"/>
            <a:ext cx="8820472" cy="5880315"/>
          </a:xfrm>
          <a:prstGeom prst="rect">
            <a:avLst/>
          </a:prstGeom>
        </p:spPr>
      </p:pic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7567" y="154722"/>
            <a:ext cx="942966" cy="107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07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611560" y="102404"/>
            <a:ext cx="7716426" cy="652400"/>
          </a:xfrm>
        </p:spPr>
        <p:txBody>
          <a:bodyPr/>
          <a:lstStyle/>
          <a:p>
            <a:r>
              <a:rPr lang="pl-PL" dirty="0"/>
              <a:t>Rachunek zysków i strat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672237" y="69269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Prostokąt 7"/>
          <p:cNvSpPr/>
          <p:nvPr/>
        </p:nvSpPr>
        <p:spPr>
          <a:xfrm>
            <a:off x="642910" y="692696"/>
            <a:ext cx="628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800" b="1" dirty="0">
                <a:latin typeface="Barlow Condensed" charset="-18"/>
              </a:rPr>
              <a:t>Struktura kosztów działalności operacyjnej w 2025 r. była następująca: </a:t>
            </a:r>
            <a:endParaRPr lang="pl-PL" sz="1800" dirty="0">
              <a:latin typeface="Barlow Condensed" charset="-18"/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856101"/>
              </p:ext>
            </p:extLst>
          </p:nvPr>
        </p:nvGraphicFramePr>
        <p:xfrm>
          <a:off x="329900" y="1250962"/>
          <a:ext cx="7344816" cy="5607038"/>
        </p:xfrm>
        <a:graphic>
          <a:graphicData uri="http://schemas.openxmlformats.org/drawingml/2006/table">
            <a:tbl>
              <a:tblPr firstRow="1" bandRow="1">
                <a:tableStyleId>{BD37D306-718E-44AF-9A17-8962E4460C68}</a:tableStyleId>
              </a:tblPr>
              <a:tblGrid>
                <a:gridCol w="4348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94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6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8006">
                <a:tc>
                  <a:txBody>
                    <a:bodyPr/>
                    <a:lstStyle/>
                    <a:p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Barlow Condensed" charset="-18"/>
                        </a:rPr>
                        <a:t>Rok 2025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006">
                <a:tc>
                  <a:txBody>
                    <a:bodyPr/>
                    <a:lstStyle/>
                    <a:p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b="1" dirty="0">
                          <a:latin typeface="Barlow Condensed" charset="-18"/>
                        </a:rPr>
                        <a:t>Wartość ZŁ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latin typeface="Barlow Condensed" charset="-18"/>
                        </a:rPr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006"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Barlow Condensed" charset="-18"/>
                        </a:rPr>
                        <a:t>Amortyzacja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19.922,08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800" b="1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0,27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006"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Barlow Condensed" charset="-18"/>
                        </a:rPr>
                        <a:t>Zużycie materiałów i energii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138.032,17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800" b="1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1,93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006">
                <a:tc>
                  <a:txBody>
                    <a:bodyPr/>
                    <a:lstStyle/>
                    <a:p>
                      <a:r>
                        <a:rPr lang="pl-PL" sz="1800" b="1" dirty="0">
                          <a:latin typeface="Barlow Condensed" charset="-18"/>
                        </a:rPr>
                        <a:t>Usługi obce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998.332,39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800" b="1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13,97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006">
                <a:tc>
                  <a:txBody>
                    <a:bodyPr/>
                    <a:lstStyle/>
                    <a:p>
                      <a:pPr algn="r"/>
                      <a:r>
                        <a:rPr lang="pl-PL" sz="1600" b="0" i="1" dirty="0">
                          <a:latin typeface="Barlow Condensed" charset="-18"/>
                        </a:rPr>
                        <a:t>w tym usługi w projektach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600" b="0" i="1" u="none" strike="noStrike" cap="none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190.163,03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pl-PL" sz="1800" b="1" i="1" u="none" strike="noStrike" cap="none" dirty="0">
                        <a:solidFill>
                          <a:schemeClr val="tx1"/>
                        </a:solidFill>
                        <a:latin typeface="Barlow Condensed" charset="-18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006">
                <a:tc>
                  <a:txBody>
                    <a:bodyPr/>
                    <a:lstStyle/>
                    <a:p>
                      <a:r>
                        <a:rPr lang="pl-PL" sz="1800" b="0" dirty="0">
                          <a:latin typeface="Barlow Condensed" charset="-18"/>
                        </a:rPr>
                        <a:t>Podatki i opłaty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58.330,33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800" b="1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0,82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006">
                <a:tc>
                  <a:txBody>
                    <a:bodyPr/>
                    <a:lstStyle/>
                    <a:p>
                      <a:r>
                        <a:rPr lang="pl-PL" sz="1800" b="1" dirty="0">
                          <a:latin typeface="Barlow Condensed" charset="-18"/>
                        </a:rPr>
                        <a:t>Wynagrodzenia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1.347.201,64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800" b="1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18,85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7476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600" b="0" i="1" dirty="0">
                          <a:latin typeface="Barlow Condensed" charset="-18"/>
                        </a:rPr>
                        <a:t>w tym:</a:t>
                      </a:r>
                    </a:p>
                    <a:p>
                      <a:pPr marL="285750" marR="0" lvl="0" indent="-28575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pl-PL" sz="1600" b="0" i="1" dirty="0">
                          <a:latin typeface="Barlow Condensed" charset="-18"/>
                        </a:rPr>
                        <a:t>wynagrodzenie Zarządu (kontrakty menadżerskie)</a:t>
                      </a:r>
                    </a:p>
                    <a:p>
                      <a:pPr marL="285750" marR="0" lvl="0" indent="-28575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pl-PL" sz="1600" b="0" i="1" dirty="0">
                          <a:latin typeface="Barlow Condensed" charset="-18"/>
                        </a:rPr>
                        <a:t> wynagrodzenie Rady Nadzorczej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pl-PL" sz="1600" b="0" i="1" u="none" strike="noStrike" cap="none" dirty="0">
                        <a:solidFill>
                          <a:schemeClr val="tx1"/>
                        </a:solidFill>
                        <a:latin typeface="Barlow Condensed" charset="-18"/>
                        <a:ea typeface="Arial"/>
                        <a:cs typeface="Arial"/>
                        <a:sym typeface="Arial"/>
                      </a:endParaRPr>
                    </a:p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600" b="0" i="1" u="none" strike="noStrike" cap="none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224.236,68</a:t>
                      </a:r>
                    </a:p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600" b="0" i="1" u="none" strike="noStrike" cap="none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51.840,00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pl-PL" sz="1800" b="1" i="0" u="none" strike="noStrike" cap="none" dirty="0">
                        <a:solidFill>
                          <a:srgbClr val="000000"/>
                        </a:solidFill>
                        <a:latin typeface="Barlow Condensed" charset="-18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224301"/>
                  </a:ext>
                </a:extLst>
              </a:tr>
              <a:tr h="36800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l-PL" sz="1800" b="1" dirty="0">
                          <a:latin typeface="Barlow Condensed" charset="-18"/>
                        </a:rPr>
                        <a:t>Ubezpieczenia społeczne i in. świadczenia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268.678,53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800" b="1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3,76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8006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600" b="0" i="1" dirty="0">
                          <a:latin typeface="Barlow Condensed" charset="-18"/>
                        </a:rPr>
                        <a:t>w tym ub. społ. i in. świadcz. w projektach</a:t>
                      </a:r>
                      <a:endParaRPr lang="pl-PL" sz="1600" b="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600" b="0" i="1" u="none" strike="noStrike" cap="none" dirty="0">
                          <a:solidFill>
                            <a:schemeClr val="tx1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29.563,73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pl-PL" sz="1800" b="1" i="0" u="none" strike="noStrike" cap="none" dirty="0">
                        <a:solidFill>
                          <a:srgbClr val="000000"/>
                        </a:solidFill>
                        <a:latin typeface="Barlow Condensed" charset="-18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450496"/>
                  </a:ext>
                </a:extLst>
              </a:tr>
              <a:tr h="368006">
                <a:tc>
                  <a:txBody>
                    <a:bodyPr/>
                    <a:lstStyle/>
                    <a:p>
                      <a:r>
                        <a:rPr lang="pl-PL" sz="1800" b="1" dirty="0">
                          <a:latin typeface="Barlow Condensed" charset="-18"/>
                        </a:rPr>
                        <a:t>Pozostałe koszty rodzajowe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800" b="0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4.316.176,35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800" b="1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60,40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8006">
                <a:tc>
                  <a:txBody>
                    <a:bodyPr/>
                    <a:lstStyle/>
                    <a:p>
                      <a:pPr algn="r"/>
                      <a:r>
                        <a:rPr lang="pl-PL" sz="1600" b="0" i="1" dirty="0">
                          <a:latin typeface="Barlow Condensed" charset="-18"/>
                        </a:rPr>
                        <a:t>w tym udzielone wsparcie w projektach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600" b="0" i="1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4.279.195,50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pl-PL" sz="1800" b="1" i="1" u="none" strike="noStrike" cap="none" dirty="0">
                        <a:solidFill>
                          <a:srgbClr val="000000"/>
                        </a:solidFill>
                        <a:latin typeface="Barlow Condensed" charset="-18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8006">
                <a:tc>
                  <a:txBody>
                    <a:bodyPr/>
                    <a:lstStyle/>
                    <a:p>
                      <a:r>
                        <a:rPr lang="pl-PL" sz="1800" b="1" dirty="0">
                          <a:latin typeface="Barlow Condensed" charset="-18"/>
                        </a:rPr>
                        <a:t>Koszty działalności operacyjnej </a:t>
                      </a:r>
                      <a:endParaRPr lang="pl-PL" sz="1800" dirty="0"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800" b="1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7.146.673,59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pl-PL" sz="1800" b="1" i="0" u="none" strike="noStrike" cap="none" dirty="0">
                          <a:solidFill>
                            <a:srgbClr val="000000"/>
                          </a:solidFill>
                          <a:latin typeface="Barlow Condensed" charset="-18"/>
                          <a:ea typeface="Arial"/>
                          <a:cs typeface="Arial"/>
                          <a:sym typeface="Arial"/>
                        </a:rPr>
                        <a:t>100,00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373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611560" y="102404"/>
            <a:ext cx="7716426" cy="652400"/>
          </a:xfrm>
        </p:spPr>
        <p:txBody>
          <a:bodyPr/>
          <a:lstStyle/>
          <a:p>
            <a:r>
              <a:rPr lang="pl-PL" dirty="0"/>
              <a:t>Rachunek zysków i strat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672237" y="69269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61C5548B-8F29-088B-9A2E-AFA1AE0BA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01" y="813048"/>
            <a:ext cx="8676456" cy="5784304"/>
          </a:xfrm>
          <a:prstGeom prst="rect">
            <a:avLst/>
          </a:prstGeom>
        </p:spPr>
      </p:pic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76" y="260648"/>
            <a:ext cx="942966" cy="107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73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714348" y="428604"/>
            <a:ext cx="7716426" cy="652400"/>
          </a:xfrm>
        </p:spPr>
        <p:txBody>
          <a:bodyPr/>
          <a:lstStyle/>
          <a:p>
            <a:pPr marL="0" indent="0"/>
            <a:r>
              <a:rPr lang="pl-PL" dirty="0"/>
              <a:t>BILANS </a:t>
            </a:r>
            <a:br>
              <a:rPr lang="pl-PL" dirty="0"/>
            </a:br>
            <a:r>
              <a:rPr lang="pl-PL" dirty="0"/>
              <a:t>1.1 Grupa A – Aktywa trwałe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785786" y="142873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Symbol zastępczy tekstu 2"/>
          <p:cNvSpPr>
            <a:spLocks noGrp="1"/>
          </p:cNvSpPr>
          <p:nvPr>
            <p:ph type="body" idx="1"/>
          </p:nvPr>
        </p:nvSpPr>
        <p:spPr>
          <a:xfrm>
            <a:off x="785786" y="1474821"/>
            <a:ext cx="7786741" cy="4573355"/>
          </a:xfrm>
        </p:spPr>
        <p:txBody>
          <a:bodyPr/>
          <a:lstStyle/>
          <a:p>
            <a:pPr>
              <a:buNone/>
            </a:pPr>
            <a:r>
              <a:rPr lang="pl-PL" sz="2400" b="1" i="1" dirty="0"/>
              <a:t>AKTYWA TRWAŁE </a:t>
            </a:r>
            <a:r>
              <a:rPr lang="pl-PL" sz="2400" dirty="0"/>
              <a:t>	</a:t>
            </a:r>
          </a:p>
          <a:p>
            <a:pPr>
              <a:buNone/>
            </a:pPr>
            <a:endParaRPr lang="pl-PL" sz="2400" dirty="0"/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216965"/>
              </p:ext>
            </p:extLst>
          </p:nvPr>
        </p:nvGraphicFramePr>
        <p:xfrm>
          <a:off x="714348" y="1974911"/>
          <a:ext cx="7403305" cy="4175978"/>
        </p:xfrm>
        <a:graphic>
          <a:graphicData uri="http://schemas.openxmlformats.org/drawingml/2006/table">
            <a:tbl>
              <a:tblPr firstRow="1" bandRow="1">
                <a:tableStyleId>{BD37D306-718E-44AF-9A17-8962E4460C68}</a:tableStyleId>
              </a:tblPr>
              <a:tblGrid>
                <a:gridCol w="3065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6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2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83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5999">
                <a:tc>
                  <a:txBody>
                    <a:bodyPr/>
                    <a:lstStyle/>
                    <a:p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i="1" dirty="0">
                          <a:latin typeface="Barlow Condensed" charset="-18"/>
                        </a:rPr>
                        <a:t>NA 31-12-2025</a:t>
                      </a:r>
                      <a:endParaRPr lang="pl-PL" sz="14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i="1" dirty="0">
                          <a:latin typeface="Barlow Condensed" charset="-18"/>
                        </a:rPr>
                        <a:t>NA 31-12-2024</a:t>
                      </a:r>
                      <a:endParaRPr lang="pl-PL" sz="14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i="1" dirty="0">
                          <a:latin typeface="Barlow Condensed" charset="-18"/>
                        </a:rPr>
                        <a:t>NA 31-12-2023</a:t>
                      </a:r>
                      <a:endParaRPr lang="pl-PL" sz="14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999">
                <a:tc>
                  <a:txBody>
                    <a:bodyPr/>
                    <a:lstStyle/>
                    <a:p>
                      <a:r>
                        <a:rPr lang="pl-PL" sz="1600" b="1" dirty="0">
                          <a:latin typeface="Barlow Condensed" charset="-18"/>
                        </a:rPr>
                        <a:t>Wartości niematerialne i prawne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9 225,00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18 450,00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0,00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285460"/>
                  </a:ext>
                </a:extLst>
              </a:tr>
              <a:tr h="351481">
                <a:tc>
                  <a:txBody>
                    <a:bodyPr/>
                    <a:lstStyle/>
                    <a:p>
                      <a:r>
                        <a:rPr lang="pl-PL" sz="1600" b="1" dirty="0">
                          <a:latin typeface="Barlow Condensed" charset="-18"/>
                        </a:rPr>
                        <a:t>Grunty, w tym prawo </a:t>
                      </a:r>
                      <a:r>
                        <a:rPr lang="pl-PL" sz="1600" b="1" dirty="0" err="1">
                          <a:latin typeface="Barlow Condensed" charset="-18"/>
                        </a:rPr>
                        <a:t>wieczyst</a:t>
                      </a:r>
                      <a:r>
                        <a:rPr lang="pl-PL" sz="1600" b="1" dirty="0">
                          <a:latin typeface="Barlow Condensed" charset="-18"/>
                        </a:rPr>
                        <a:t>. </a:t>
                      </a:r>
                      <a:r>
                        <a:rPr lang="pl-PL" sz="1600" b="1" dirty="0" err="1">
                          <a:latin typeface="Barlow Condensed" charset="-18"/>
                        </a:rPr>
                        <a:t>użytk</a:t>
                      </a:r>
                      <a:r>
                        <a:rPr lang="pl-PL" sz="1600" b="1" dirty="0">
                          <a:latin typeface="Barlow Condensed" charset="-18"/>
                        </a:rPr>
                        <a:t>.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50 250,00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50 250,00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50 250,00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751">
                <a:tc>
                  <a:txBody>
                    <a:bodyPr/>
                    <a:lstStyle/>
                    <a:p>
                      <a:r>
                        <a:rPr lang="pl-PL" sz="1600" b="1" dirty="0">
                          <a:latin typeface="Barlow Condensed" charset="-18"/>
                        </a:rPr>
                        <a:t>Budynki i budowle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229 969,33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221 973,76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186 345,76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999"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Barlow Condensed" charset="-18"/>
                        </a:rPr>
                        <a:t>Urządzenia techniczne i maszyny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dirty="0">
                          <a:latin typeface="Barlow Condensed" charset="-18"/>
                        </a:rPr>
                        <a:t>0,00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dirty="0">
                          <a:latin typeface="Barlow Condensed" charset="-18"/>
                        </a:rPr>
                        <a:t>0,00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dirty="0">
                          <a:latin typeface="Barlow Condensed" charset="-18"/>
                        </a:rPr>
                        <a:t>0,00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999"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Barlow Condensed" charset="-18"/>
                        </a:rPr>
                        <a:t>Środki transportu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dirty="0">
                          <a:latin typeface="Barlow Condensed" charset="-18"/>
                        </a:rPr>
                        <a:t>0,00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dirty="0">
                          <a:latin typeface="Barlow Condensed" charset="-18"/>
                        </a:rPr>
                        <a:t>0,00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dirty="0">
                          <a:latin typeface="Barlow Condensed" charset="-18"/>
                        </a:rPr>
                        <a:t>0,00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999"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Barlow Condensed" charset="-18"/>
                        </a:rPr>
                        <a:t>Inne środki trwałe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dirty="0">
                          <a:latin typeface="Barlow Condensed" charset="-18"/>
                        </a:rPr>
                        <a:t>0,00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dirty="0">
                          <a:latin typeface="Barlow Condensed" charset="-18"/>
                        </a:rPr>
                        <a:t>0,00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dirty="0">
                          <a:latin typeface="Barlow Condensed" charset="-18"/>
                        </a:rPr>
                        <a:t>0,00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999"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Barlow Condensed" charset="-18"/>
                        </a:rPr>
                        <a:t>Środki trwałe w budowie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dirty="0">
                          <a:latin typeface="Barlow Condensed" charset="-18"/>
                        </a:rPr>
                        <a:t>4 925,15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dirty="0">
                          <a:latin typeface="Barlow Condensed" charset="-18"/>
                        </a:rPr>
                        <a:t>0,00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dirty="0">
                          <a:latin typeface="Barlow Condensed" charset="-18"/>
                        </a:rPr>
                        <a:t>0,00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999">
                <a:tc>
                  <a:txBody>
                    <a:bodyPr/>
                    <a:lstStyle/>
                    <a:p>
                      <a:r>
                        <a:rPr lang="pl-PL" sz="1600" b="1" dirty="0">
                          <a:latin typeface="Barlow Condensed" charset="-18"/>
                        </a:rPr>
                        <a:t>Razem rzeczowe aktywa trwałe 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285 144,48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272 223,76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236 595,76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4977">
                <a:tc>
                  <a:txBody>
                    <a:bodyPr/>
                    <a:lstStyle/>
                    <a:p>
                      <a:r>
                        <a:rPr lang="pl-PL" sz="1600" b="1" dirty="0">
                          <a:latin typeface="Barlow Condensed" charset="-18"/>
                        </a:rPr>
                        <a:t>Należności </a:t>
                      </a:r>
                      <a:r>
                        <a:rPr lang="pl-PL" sz="1600" b="1" dirty="0" err="1">
                          <a:latin typeface="Barlow Condensed" charset="-18"/>
                        </a:rPr>
                        <a:t>długoterm</a:t>
                      </a:r>
                      <a:r>
                        <a:rPr lang="pl-PL" sz="1600" b="1" dirty="0">
                          <a:latin typeface="Barlow Condensed" charset="-18"/>
                        </a:rPr>
                        <a:t>. z tyt. projektu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12 518 850,70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17 409 828,70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0,00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662503"/>
                  </a:ext>
                </a:extLst>
              </a:tr>
              <a:tr h="299647">
                <a:tc>
                  <a:txBody>
                    <a:bodyPr/>
                    <a:lstStyle/>
                    <a:p>
                      <a:r>
                        <a:rPr lang="pl-PL" sz="1600" b="1" dirty="0">
                          <a:latin typeface="Barlow Condensed" charset="-18"/>
                        </a:rPr>
                        <a:t>Razem aktywa trwałe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12 814 901,06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17 700 502,46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latin typeface="Barlow Condensed" charset="-18"/>
                        </a:rPr>
                        <a:t>236 595,76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010327"/>
                  </a:ext>
                </a:extLst>
              </a:tr>
              <a:tr h="382000">
                <a:tc>
                  <a:txBody>
                    <a:bodyPr/>
                    <a:lstStyle/>
                    <a:p>
                      <a:r>
                        <a:rPr lang="pl-PL" sz="16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Udział procentowy w aktywach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61,17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66,74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17,35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215008" y="6257327"/>
            <a:ext cx="892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dirty="0">
                <a:solidFill>
                  <a:schemeClr val="tx1"/>
                </a:solidFill>
                <a:latin typeface="Barlow Condensed" panose="020B0604020202020204" charset="-18"/>
              </a:rPr>
              <a:t>Wartość budynku TARR S.A. na dzień 18.03.2026 r. </a:t>
            </a:r>
            <a:r>
              <a:rPr lang="pl-PL" sz="1800" dirty="0" err="1">
                <a:solidFill>
                  <a:schemeClr val="tx1"/>
                </a:solidFill>
                <a:latin typeface="Barlow Condensed" panose="020B0604020202020204" charset="-18"/>
              </a:rPr>
              <a:t>zg</a:t>
            </a:r>
            <a:r>
              <a:rPr lang="pl-PL" sz="1800" dirty="0">
                <a:solidFill>
                  <a:schemeClr val="tx1"/>
                </a:solidFill>
                <a:latin typeface="Barlow Condensed" panose="020B0604020202020204" charset="-18"/>
              </a:rPr>
              <a:t>. z operatem szacunkowym wynosi </a:t>
            </a:r>
            <a:r>
              <a:rPr lang="pl-PL" sz="1800" b="1" dirty="0">
                <a:solidFill>
                  <a:schemeClr val="tx1"/>
                </a:solidFill>
                <a:latin typeface="Barlow Condensed" panose="020B0604020202020204" charset="-18"/>
              </a:rPr>
              <a:t>3.778.000,00 zł </a:t>
            </a:r>
          </a:p>
        </p:txBody>
      </p:sp>
    </p:spTree>
    <p:extLst>
      <p:ext uri="{BB962C8B-B14F-4D97-AF65-F5344CB8AC3E}">
        <p14:creationId xmlns:p14="http://schemas.microsoft.com/office/powerpoint/2010/main" val="143138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714349" y="719333"/>
            <a:ext cx="7716426" cy="652400"/>
          </a:xfrm>
        </p:spPr>
        <p:txBody>
          <a:bodyPr/>
          <a:lstStyle/>
          <a:p>
            <a:r>
              <a:rPr lang="pl-PL" dirty="0"/>
              <a:t>Struktura Akcjonariuszy </a:t>
            </a:r>
            <a:r>
              <a:rPr lang="pl-PL" sz="1600" b="0" dirty="0"/>
              <a:t>(liczba głosów / udział % głosów)</a:t>
            </a:r>
          </a:p>
        </p:txBody>
      </p:sp>
      <p:pic>
        <p:nvPicPr>
          <p:cNvPr id="10" name="Obraz 9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cxnSp>
        <p:nvCxnSpPr>
          <p:cNvPr id="11" name="Google Shape;378;p30"/>
          <p:cNvCxnSpPr/>
          <p:nvPr/>
        </p:nvCxnSpPr>
        <p:spPr>
          <a:xfrm>
            <a:off x="785786" y="142873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5546621"/>
              </p:ext>
            </p:extLst>
          </p:nvPr>
        </p:nvGraphicFramePr>
        <p:xfrm>
          <a:off x="476236" y="1628800"/>
          <a:ext cx="8110564" cy="4889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714348" y="428604"/>
            <a:ext cx="7716426" cy="652400"/>
          </a:xfrm>
        </p:spPr>
        <p:txBody>
          <a:bodyPr/>
          <a:lstStyle/>
          <a:p>
            <a:pPr marL="0" indent="0"/>
            <a:r>
              <a:rPr lang="pl-PL" dirty="0"/>
              <a:t>BILANS </a:t>
            </a:r>
            <a:br>
              <a:rPr lang="pl-PL" dirty="0"/>
            </a:br>
            <a:r>
              <a:rPr lang="pl-PL" dirty="0"/>
              <a:t>1.1 Grupa A – Aktywa obrotowe </a:t>
            </a:r>
            <a:br>
              <a:rPr lang="pl-PL" dirty="0"/>
            </a:br>
            <a:endParaRPr lang="pl-PL" dirty="0"/>
          </a:p>
        </p:txBody>
      </p:sp>
      <p:cxnSp>
        <p:nvCxnSpPr>
          <p:cNvPr id="7" name="Google Shape;378;p30"/>
          <p:cNvCxnSpPr/>
          <p:nvPr/>
        </p:nvCxnSpPr>
        <p:spPr>
          <a:xfrm>
            <a:off x="785786" y="142873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Symbol zastępczy tekstu 2"/>
          <p:cNvSpPr>
            <a:spLocks noGrp="1"/>
          </p:cNvSpPr>
          <p:nvPr>
            <p:ph type="body" idx="1"/>
          </p:nvPr>
        </p:nvSpPr>
        <p:spPr>
          <a:xfrm>
            <a:off x="785786" y="1340768"/>
            <a:ext cx="7786741" cy="4804199"/>
          </a:xfrm>
        </p:spPr>
        <p:txBody>
          <a:bodyPr/>
          <a:lstStyle/>
          <a:p>
            <a:pPr>
              <a:buNone/>
            </a:pPr>
            <a:endParaRPr lang="pl-PL" sz="2000" dirty="0"/>
          </a:p>
          <a:p>
            <a:pPr>
              <a:buNone/>
            </a:pPr>
            <a:endParaRPr lang="pl-PL" sz="2000" dirty="0"/>
          </a:p>
        </p:txBody>
      </p:sp>
      <p:sp>
        <p:nvSpPr>
          <p:cNvPr id="8" name="Prostokąt 7"/>
          <p:cNvSpPr/>
          <p:nvPr/>
        </p:nvSpPr>
        <p:spPr>
          <a:xfrm>
            <a:off x="857224" y="4293096"/>
            <a:ext cx="757242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pl-PL" b="1" dirty="0">
              <a:solidFill>
                <a:schemeClr val="tx1"/>
              </a:solidFill>
              <a:latin typeface="Barlow Condensed" charset="-18"/>
            </a:endParaRPr>
          </a:p>
          <a:p>
            <a:pPr marL="0" indent="0" algn="just">
              <a:buNone/>
            </a:pPr>
            <a:r>
              <a:rPr lang="pl-PL" sz="2000" b="1" dirty="0">
                <a:solidFill>
                  <a:schemeClr val="tx1"/>
                </a:solidFill>
                <a:latin typeface="Barlow Condensed" charset="-18"/>
              </a:rPr>
              <a:t>Inne należności </a:t>
            </a:r>
            <a:r>
              <a:rPr lang="pl-PL" sz="2000" dirty="0">
                <a:solidFill>
                  <a:schemeClr val="tx1"/>
                </a:solidFill>
                <a:latin typeface="Barlow Condensed" charset="-18"/>
              </a:rPr>
              <a:t>wykazane w bilansie w kwocie </a:t>
            </a:r>
            <a:r>
              <a:rPr lang="pl-PL" sz="2000" b="1" dirty="0">
                <a:solidFill>
                  <a:schemeClr val="tx1"/>
                </a:solidFill>
                <a:latin typeface="Barlow Condensed" charset="-18"/>
              </a:rPr>
              <a:t>5 470 300,12 zł </a:t>
            </a:r>
            <a:r>
              <a:rPr lang="pl-PL" sz="2000" dirty="0">
                <a:solidFill>
                  <a:schemeClr val="tx1"/>
                </a:solidFill>
                <a:latin typeface="Barlow Condensed" charset="-18"/>
              </a:rPr>
              <a:t>dotyczą : </a:t>
            </a:r>
          </a:p>
          <a:p>
            <a:pPr marL="182563" indent="-182563" algn="just"/>
            <a:r>
              <a:rPr lang="pl-PL" sz="2000" dirty="0">
                <a:solidFill>
                  <a:schemeClr val="tx1"/>
                </a:solidFill>
                <a:latin typeface="Barlow Condensed" charset="-18"/>
              </a:rPr>
              <a:t>- należności z tytułu </a:t>
            </a:r>
            <a:r>
              <a:rPr lang="pl-PL" sz="2000" b="1" dirty="0">
                <a:solidFill>
                  <a:schemeClr val="tx1"/>
                </a:solidFill>
                <a:latin typeface="Barlow Condensed" charset="-18"/>
              </a:rPr>
              <a:t>udzielonych pożyczek </a:t>
            </a:r>
            <a:r>
              <a:rPr lang="pl-PL" sz="2000" dirty="0">
                <a:solidFill>
                  <a:schemeClr val="tx1"/>
                </a:solidFill>
                <a:latin typeface="Barlow Condensed" charset="-18"/>
              </a:rPr>
              <a:t>w ramach realizowanych projektów – </a:t>
            </a:r>
            <a:r>
              <a:rPr lang="pl-PL" sz="2000" b="1" dirty="0">
                <a:solidFill>
                  <a:schemeClr val="tx1"/>
                </a:solidFill>
                <a:latin typeface="Barlow Condensed" charset="-18"/>
              </a:rPr>
              <a:t>70.128,94 zł</a:t>
            </a:r>
            <a:r>
              <a:rPr lang="pl-PL" sz="2000" dirty="0">
                <a:solidFill>
                  <a:schemeClr val="tx1"/>
                </a:solidFill>
                <a:latin typeface="Barlow Condensed" charset="-18"/>
              </a:rPr>
              <a:t>,</a:t>
            </a:r>
          </a:p>
          <a:p>
            <a:pPr algn="just"/>
            <a:r>
              <a:rPr lang="pl-PL" sz="2000" dirty="0">
                <a:solidFill>
                  <a:schemeClr val="tx1"/>
                </a:solidFill>
                <a:latin typeface="Barlow Condensed" charset="-18"/>
              </a:rPr>
              <a:t>- należności z tytułu umów o dotacje – </a:t>
            </a:r>
            <a:r>
              <a:rPr lang="pl-PL" sz="2000" b="1" dirty="0">
                <a:solidFill>
                  <a:schemeClr val="tx1"/>
                </a:solidFill>
                <a:latin typeface="Barlow Condensed" charset="-18"/>
              </a:rPr>
              <a:t>5.400.000,00 zł</a:t>
            </a:r>
            <a:r>
              <a:rPr lang="pl-PL" sz="2000" dirty="0">
                <a:solidFill>
                  <a:schemeClr val="tx1"/>
                </a:solidFill>
                <a:latin typeface="Barlow Condensed" charset="-18"/>
              </a:rPr>
              <a:t>,</a:t>
            </a:r>
          </a:p>
          <a:p>
            <a:pPr algn="just"/>
            <a:r>
              <a:rPr lang="pl-PL" sz="2000" dirty="0">
                <a:solidFill>
                  <a:schemeClr val="tx1"/>
                </a:solidFill>
                <a:latin typeface="Barlow Condensed" charset="-18"/>
              </a:rPr>
              <a:t>- pozostałych rozrachunków wynikających z ewidencji księgowej – </a:t>
            </a:r>
            <a:r>
              <a:rPr lang="pl-PL" sz="2000" b="1" dirty="0">
                <a:solidFill>
                  <a:schemeClr val="tx1"/>
                </a:solidFill>
                <a:latin typeface="Barlow Condensed" charset="-18"/>
              </a:rPr>
              <a:t>171,18 zł</a:t>
            </a:r>
            <a:r>
              <a:rPr lang="pl-PL" sz="2000" dirty="0">
                <a:solidFill>
                  <a:schemeClr val="tx1"/>
                </a:solidFill>
                <a:latin typeface="Barlow Condensed" charset="-18"/>
              </a:rPr>
              <a:t>.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395631"/>
              </p:ext>
            </p:extLst>
          </p:nvPr>
        </p:nvGraphicFramePr>
        <p:xfrm>
          <a:off x="857224" y="1772816"/>
          <a:ext cx="7643866" cy="2592000"/>
        </p:xfrm>
        <a:graphic>
          <a:graphicData uri="http://schemas.openxmlformats.org/drawingml/2006/table">
            <a:tbl>
              <a:tblPr firstRow="1" bandRow="1">
                <a:tableStyleId>{BD37D306-718E-44AF-9A17-8962E4460C68}</a:tableStyleId>
              </a:tblPr>
              <a:tblGrid>
                <a:gridCol w="3282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0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5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pl-PL" sz="1400" b="1" i="0" u="none" strike="noStrike" cap="none" dirty="0">
                        <a:solidFill>
                          <a:srgbClr val="000000"/>
                        </a:solidFill>
                        <a:latin typeface="Barlow Condensed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i="1" dirty="0">
                          <a:latin typeface="Barlow Condensed" charset="-18"/>
                        </a:rPr>
                        <a:t>NA 31-12-2025R.</a:t>
                      </a:r>
                      <a:endParaRPr lang="pl-PL" sz="14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i="1" dirty="0">
                          <a:latin typeface="Barlow Condensed" charset="-18"/>
                        </a:rPr>
                        <a:t>NA 31-12-2024R.</a:t>
                      </a:r>
                      <a:endParaRPr lang="pl-PL" sz="14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i="1" dirty="0">
                          <a:latin typeface="Barlow Condensed" charset="-18"/>
                        </a:rPr>
                        <a:t>NA 31-12-2023R.</a:t>
                      </a:r>
                      <a:endParaRPr lang="pl-PL" sz="14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089879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b="1" i="0" u="none" strike="noStrike" cap="none" dirty="0">
                          <a:solidFill>
                            <a:srgbClr val="000000"/>
                          </a:solidFill>
                          <a:latin typeface="Barlow Condensed"/>
                          <a:sym typeface="Arial"/>
                        </a:rPr>
                        <a:t>1.2.1 Zapasy (zaliczki)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latin typeface="Barlow Condensed" charset="-18"/>
                        </a:rPr>
                        <a:t>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latin typeface="Barlow Condensed" charset="-18"/>
                        </a:rPr>
                        <a:t>202,30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latin typeface="Barlow Condensed" charset="-18"/>
                        </a:rPr>
                        <a:t>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673134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b="1" i="0" u="none" strike="noStrike" cap="none" dirty="0">
                          <a:solidFill>
                            <a:srgbClr val="000000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1.2.2 Należności krótkoterminowe</a:t>
                      </a:r>
                      <a:endParaRPr lang="pl-PL" sz="1400" b="1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l-PL" sz="14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l-PL" sz="14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l-PL" sz="14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Barlow Condensed" charset="-18"/>
                        </a:rPr>
                        <a:t>- należności z tytułu dostaw i usług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latin typeface="Barlow Condensed" charset="-18"/>
                        </a:rPr>
                        <a:t>158.037,15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latin typeface="Barlow Condensed" charset="-18"/>
                        </a:rPr>
                        <a:t>147.076,13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latin typeface="Barlow Condensed" charset="-18"/>
                        </a:rPr>
                        <a:t>50.070,63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Barlow Condensed" charset="-18"/>
                        </a:rPr>
                        <a:t>- należności z tytułu podatków i dotacji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latin typeface="Barlow Condensed" charset="-18"/>
                        </a:rPr>
                        <a:t>2.459,58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latin typeface="Barlow Condensed" charset="-18"/>
                        </a:rPr>
                        <a:t>6.332,14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latin typeface="Barlow Condensed" charset="-18"/>
                        </a:rPr>
                        <a:t>9.032,01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Barlow Condensed" charset="-18"/>
                        </a:rPr>
                        <a:t>- inne należności 	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5.470.300,12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5.680.118,18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latin typeface="Barlow Condensed" charset="-18"/>
                        </a:rPr>
                        <a:t>98.343,47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Razem należności krótkoterminowe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5.630.796,85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5.833.526,45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latin typeface="Barlow Condensed" charset="-18"/>
                        </a:rPr>
                        <a:t>157.446,11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Udział procentowy w aktywach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26,88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22,00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 11,54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613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714348" y="428604"/>
            <a:ext cx="7716426" cy="652400"/>
          </a:xfrm>
        </p:spPr>
        <p:txBody>
          <a:bodyPr/>
          <a:lstStyle/>
          <a:p>
            <a:pPr marL="0" indent="0"/>
            <a:r>
              <a:rPr lang="pl-PL" dirty="0"/>
              <a:t>BILANS </a:t>
            </a:r>
            <a:br>
              <a:rPr lang="pl-PL" dirty="0"/>
            </a:br>
            <a:r>
              <a:rPr lang="pl-PL" dirty="0"/>
              <a:t>1.1 Grupa A – Aktywa obrotowe </a:t>
            </a:r>
            <a:br>
              <a:rPr lang="pl-PL" dirty="0"/>
            </a:br>
            <a:endParaRPr lang="pl-PL" dirty="0"/>
          </a:p>
        </p:txBody>
      </p:sp>
      <p:cxnSp>
        <p:nvCxnSpPr>
          <p:cNvPr id="7" name="Google Shape;378;p30"/>
          <p:cNvCxnSpPr/>
          <p:nvPr/>
        </p:nvCxnSpPr>
        <p:spPr>
          <a:xfrm>
            <a:off x="785786" y="142873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Symbol zastępczy tekstu 2"/>
          <p:cNvSpPr>
            <a:spLocks noGrp="1"/>
          </p:cNvSpPr>
          <p:nvPr>
            <p:ph type="body" idx="1"/>
          </p:nvPr>
        </p:nvSpPr>
        <p:spPr>
          <a:xfrm>
            <a:off x="800059" y="1701705"/>
            <a:ext cx="7786741" cy="4573355"/>
          </a:xfrm>
        </p:spPr>
        <p:txBody>
          <a:bodyPr/>
          <a:lstStyle/>
          <a:p>
            <a:pPr>
              <a:buNone/>
            </a:pPr>
            <a:r>
              <a:rPr lang="pl-PL" sz="2000" b="1" dirty="0"/>
              <a:t>1.2.3. Inwestycje krótkoterminowe.</a:t>
            </a:r>
            <a:endParaRPr lang="pl-PL" sz="2000" dirty="0"/>
          </a:p>
        </p:txBody>
      </p:sp>
      <p:sp>
        <p:nvSpPr>
          <p:cNvPr id="8" name="Prostokąt 7"/>
          <p:cNvSpPr/>
          <p:nvPr/>
        </p:nvSpPr>
        <p:spPr>
          <a:xfrm>
            <a:off x="843286" y="5157192"/>
            <a:ext cx="757242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dirty="0">
                <a:latin typeface="Barlow Condensed" charset="-18"/>
              </a:rPr>
              <a:t>W środkach pieniężnych posiadanych przez TARR – </a:t>
            </a:r>
            <a:r>
              <a:rPr lang="pl-PL" sz="2000" b="1" dirty="0">
                <a:latin typeface="Barlow Condensed" charset="-18"/>
              </a:rPr>
              <a:t>środki pieniężne o ograniczonej możliwości dysponowania</a:t>
            </a:r>
            <a:r>
              <a:rPr lang="pl-PL" sz="2000" dirty="0">
                <a:latin typeface="Barlow Condensed" charset="-18"/>
              </a:rPr>
              <a:t>, </a:t>
            </a:r>
            <a:r>
              <a:rPr lang="pl-PL" sz="2000" b="1" dirty="0">
                <a:solidFill>
                  <a:schemeClr val="tx1"/>
                </a:solidFill>
                <a:latin typeface="Barlow Condensed" charset="-18"/>
              </a:rPr>
              <a:t>przeznaczone na realizację projektów, TPP-T</a:t>
            </a:r>
            <a:r>
              <a:rPr lang="pl-PL" sz="2000" dirty="0">
                <a:solidFill>
                  <a:schemeClr val="tx1"/>
                </a:solidFill>
                <a:latin typeface="Barlow Condensed" charset="-18"/>
              </a:rPr>
              <a:t>: 31.12.2025 kwota </a:t>
            </a:r>
            <a:r>
              <a:rPr lang="pl-PL" sz="2000" b="1" dirty="0">
                <a:solidFill>
                  <a:schemeClr val="tx1"/>
                </a:solidFill>
                <a:latin typeface="Barlow Condensed" charset="-18"/>
              </a:rPr>
              <a:t>1.672.192,93 z</a:t>
            </a:r>
            <a:r>
              <a:rPr lang="pl-PL" sz="2000" b="1" dirty="0">
                <a:latin typeface="Barlow Condensed" charset="-18"/>
              </a:rPr>
              <a:t>ł.</a:t>
            </a:r>
            <a:endParaRPr lang="pl-PL" sz="2000" b="1" dirty="0">
              <a:solidFill>
                <a:srgbClr val="FFFF00"/>
              </a:solidFill>
              <a:latin typeface="Barlow Condensed" charset="-18"/>
            </a:endParaRPr>
          </a:p>
          <a:p>
            <a:r>
              <a:rPr lang="pl-PL" sz="1600" dirty="0">
                <a:solidFill>
                  <a:srgbClr val="FFFF00"/>
                </a:solidFill>
              </a:rPr>
              <a:t>	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298721"/>
              </p:ext>
            </p:extLst>
          </p:nvPr>
        </p:nvGraphicFramePr>
        <p:xfrm>
          <a:off x="827585" y="2060849"/>
          <a:ext cx="7673506" cy="2977868"/>
        </p:xfrm>
        <a:graphic>
          <a:graphicData uri="http://schemas.openxmlformats.org/drawingml/2006/table">
            <a:tbl>
              <a:tblPr firstRow="1" bandRow="1">
                <a:tableStyleId>{BD37D306-718E-44AF-9A17-8962E4460C68}</a:tableStyleId>
              </a:tblPr>
              <a:tblGrid>
                <a:gridCol w="3312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88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21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3308">
                <a:tc>
                  <a:txBody>
                    <a:bodyPr/>
                    <a:lstStyle/>
                    <a:p>
                      <a:endParaRPr lang="pl-PL" sz="20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000" b="1" i="1" dirty="0">
                          <a:latin typeface="Barlow Condensed" charset="-18"/>
                        </a:rPr>
                        <a:t>NA 31-12-2025R.</a:t>
                      </a:r>
                      <a:endParaRPr lang="pl-PL" sz="20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000" b="1" i="1" dirty="0">
                          <a:latin typeface="Barlow Condensed" charset="-18"/>
                        </a:rPr>
                        <a:t>NA 31-12-2024R.</a:t>
                      </a:r>
                      <a:endParaRPr lang="pl-PL" sz="20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000" b="1" i="1" dirty="0">
                          <a:latin typeface="Barlow Condensed" charset="-18"/>
                        </a:rPr>
                        <a:t>NA 31-12-2023R.</a:t>
                      </a:r>
                      <a:endParaRPr lang="pl-PL" sz="20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880">
                <a:tc>
                  <a:txBody>
                    <a:bodyPr/>
                    <a:lstStyle/>
                    <a:p>
                      <a:r>
                        <a:rPr lang="pl-PL" sz="2000" dirty="0">
                          <a:latin typeface="Barlow Condensed" charset="-18"/>
                        </a:rPr>
                        <a:t>Środki pieniężne na rachunkach bankowych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000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2.490.639,62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000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2.838.877,91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000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967.982,48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880">
                <a:tc>
                  <a:txBody>
                    <a:bodyPr/>
                    <a:lstStyle/>
                    <a:p>
                      <a:r>
                        <a:rPr lang="pl-PL" sz="2000" dirty="0">
                          <a:latin typeface="Barlow Condensed" charset="-18"/>
                        </a:rPr>
                        <a:t>Środki pieniężne w kasie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000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682,11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000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2.365,39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000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1.996,90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880">
                <a:tc>
                  <a:txBody>
                    <a:bodyPr/>
                    <a:lstStyle/>
                    <a:p>
                      <a:r>
                        <a:rPr lang="pl-PL" sz="2000" b="1" dirty="0">
                          <a:latin typeface="Barlow Condensed" charset="-18"/>
                        </a:rPr>
                        <a:t>Razem inwestycje krótkoterminowe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2.491.321,71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2.841.243,30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969.979,38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2902">
                <a:tc>
                  <a:txBody>
                    <a:bodyPr/>
                    <a:lstStyle/>
                    <a:p>
                      <a:r>
                        <a:rPr lang="pl-PL" sz="20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Udział procentowy w aktywach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11,89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10,71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71,11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8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714348" y="428604"/>
            <a:ext cx="7716426" cy="652400"/>
          </a:xfrm>
        </p:spPr>
        <p:txBody>
          <a:bodyPr/>
          <a:lstStyle/>
          <a:p>
            <a:pPr marL="0" indent="0"/>
            <a:r>
              <a:rPr lang="pl-PL" dirty="0"/>
              <a:t>BILANS </a:t>
            </a:r>
            <a:br>
              <a:rPr lang="pl-PL" dirty="0"/>
            </a:br>
            <a:r>
              <a:rPr lang="pl-PL" dirty="0"/>
              <a:t>1.1 Grupa A – Aktywa obrotowe </a:t>
            </a:r>
            <a:br>
              <a:rPr lang="pl-PL" dirty="0"/>
            </a:br>
            <a:endParaRPr lang="pl-PL" dirty="0"/>
          </a:p>
        </p:txBody>
      </p:sp>
      <p:cxnSp>
        <p:nvCxnSpPr>
          <p:cNvPr id="7" name="Google Shape;378;p30"/>
          <p:cNvCxnSpPr/>
          <p:nvPr/>
        </p:nvCxnSpPr>
        <p:spPr>
          <a:xfrm>
            <a:off x="785786" y="142873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Symbol zastępczy tekstu 2"/>
          <p:cNvSpPr>
            <a:spLocks noGrp="1"/>
          </p:cNvSpPr>
          <p:nvPr>
            <p:ph type="body" idx="1"/>
          </p:nvPr>
        </p:nvSpPr>
        <p:spPr>
          <a:xfrm>
            <a:off x="785786" y="1571612"/>
            <a:ext cx="7786741" cy="4573355"/>
          </a:xfrm>
        </p:spPr>
        <p:txBody>
          <a:bodyPr/>
          <a:lstStyle/>
          <a:p>
            <a:pPr>
              <a:buNone/>
            </a:pPr>
            <a:r>
              <a:rPr lang="pl-PL" sz="2000" dirty="0"/>
              <a:t>1.2.4. </a:t>
            </a:r>
            <a:r>
              <a:rPr lang="pl-PL" sz="2000" b="1" dirty="0"/>
              <a:t>Krótkoterminowe rozliczenia międzyokresowe. </a:t>
            </a:r>
          </a:p>
          <a:p>
            <a:pPr>
              <a:buNone/>
            </a:pPr>
            <a:endParaRPr lang="pl-PL" sz="2000" dirty="0"/>
          </a:p>
        </p:txBody>
      </p:sp>
      <p:sp>
        <p:nvSpPr>
          <p:cNvPr id="8" name="Prostokąt 7"/>
          <p:cNvSpPr/>
          <p:nvPr/>
        </p:nvSpPr>
        <p:spPr>
          <a:xfrm>
            <a:off x="868120" y="4474567"/>
            <a:ext cx="76438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>
                <a:latin typeface="Barlow Condensed" charset="-18"/>
              </a:rPr>
              <a:t>Aktywa Spółki </a:t>
            </a:r>
          </a:p>
          <a:p>
            <a:r>
              <a:rPr lang="pl-PL" sz="3200" dirty="0">
                <a:latin typeface="Barlow Condensed" charset="-18"/>
              </a:rPr>
              <a:t>na dzień 31-12-2025 r. stanowią sumę </a:t>
            </a:r>
            <a:r>
              <a:rPr lang="pl-PL" sz="3200" b="1" dirty="0">
                <a:latin typeface="Barlow Condensed" charset="-18"/>
              </a:rPr>
              <a:t> 20.950.933,23  </a:t>
            </a:r>
          </a:p>
          <a:p>
            <a:pPr marL="0" indent="0">
              <a:buNone/>
            </a:pPr>
            <a:r>
              <a:rPr lang="pl-PL" sz="3200" dirty="0">
                <a:solidFill>
                  <a:srgbClr val="FFFF00"/>
                </a:solidFill>
              </a:rPr>
              <a:t>	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499792"/>
              </p:ext>
            </p:extLst>
          </p:nvPr>
        </p:nvGraphicFramePr>
        <p:xfrm>
          <a:off x="857224" y="2285992"/>
          <a:ext cx="7643865" cy="1737360"/>
        </p:xfrm>
        <a:graphic>
          <a:graphicData uri="http://schemas.openxmlformats.org/drawingml/2006/table">
            <a:tbl>
              <a:tblPr firstRow="1" bandRow="1">
                <a:tableStyleId>{BD37D306-718E-44AF-9A17-8962E4460C68}</a:tableStyleId>
              </a:tblPr>
              <a:tblGrid>
                <a:gridCol w="3354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68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7303">
                <a:tc>
                  <a:txBody>
                    <a:bodyPr/>
                    <a:lstStyle/>
                    <a:p>
                      <a:endParaRPr lang="pl-PL" sz="24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b="1" i="1" dirty="0">
                          <a:latin typeface="Barlow Condensed" charset="-18"/>
                        </a:rPr>
                        <a:t>NA 31-12-2025R.</a:t>
                      </a:r>
                      <a:endParaRPr lang="pl-PL" sz="24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b="1" i="1" dirty="0">
                          <a:latin typeface="Barlow Condensed" charset="-18"/>
                        </a:rPr>
                        <a:t>NA 31-12-2024R.</a:t>
                      </a:r>
                      <a:endParaRPr lang="pl-PL" sz="24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b="1" i="1" dirty="0">
                          <a:latin typeface="Barlow Condensed" charset="-18"/>
                        </a:rPr>
                        <a:t>NA 31-12-2023R.</a:t>
                      </a:r>
                      <a:endParaRPr lang="pl-PL" sz="24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880">
                <a:tc>
                  <a:txBody>
                    <a:bodyPr/>
                    <a:lstStyle/>
                    <a:p>
                      <a:r>
                        <a:rPr lang="pl-PL" sz="2400" dirty="0">
                          <a:latin typeface="Barlow Condensed" charset="-18"/>
                        </a:rPr>
                        <a:t>Rozliczenia międzyokresowe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dirty="0">
                          <a:latin typeface="Barlow Condensed" charset="-18"/>
                        </a:rPr>
                        <a:t>13.913,59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dirty="0">
                          <a:latin typeface="Barlow Condensed" charset="-18"/>
                        </a:rPr>
                        <a:t>146.418,63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dirty="0">
                          <a:latin typeface="Barlow Condensed" charset="-18"/>
                        </a:rPr>
                        <a:t>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880">
                <a:tc>
                  <a:txBody>
                    <a:bodyPr/>
                    <a:lstStyle/>
                    <a:p>
                      <a:r>
                        <a:rPr lang="pl-PL" sz="18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Udział procentowy w aktywach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0,06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0,55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832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834" y="279571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785786" y="264116"/>
            <a:ext cx="7716426" cy="652400"/>
          </a:xfrm>
        </p:spPr>
        <p:txBody>
          <a:bodyPr/>
          <a:lstStyle/>
          <a:p>
            <a:pPr marL="0" indent="0"/>
            <a:r>
              <a:rPr lang="pl-PL" dirty="0"/>
              <a:t>BILANS </a:t>
            </a:r>
            <a:br>
              <a:rPr lang="pl-PL" dirty="0"/>
            </a:br>
            <a:r>
              <a:rPr lang="pl-PL" dirty="0"/>
              <a:t>2.1 Kapitał własny</a:t>
            </a:r>
            <a:br>
              <a:rPr lang="pl-PL" dirty="0"/>
            </a:br>
            <a:endParaRPr lang="pl-PL" dirty="0"/>
          </a:p>
        </p:txBody>
      </p:sp>
      <p:cxnSp>
        <p:nvCxnSpPr>
          <p:cNvPr id="7" name="Google Shape;378;p30"/>
          <p:cNvCxnSpPr/>
          <p:nvPr/>
        </p:nvCxnSpPr>
        <p:spPr>
          <a:xfrm>
            <a:off x="797428" y="129273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343090"/>
              </p:ext>
            </p:extLst>
          </p:nvPr>
        </p:nvGraphicFramePr>
        <p:xfrm>
          <a:off x="929223" y="1553109"/>
          <a:ext cx="7531209" cy="2960957"/>
        </p:xfrm>
        <a:graphic>
          <a:graphicData uri="http://schemas.openxmlformats.org/drawingml/2006/table">
            <a:tbl>
              <a:tblPr firstRow="1" bandRow="1">
                <a:tableStyleId>{BD37D306-718E-44AF-9A17-8962E4460C68}</a:tableStyleId>
              </a:tblPr>
              <a:tblGrid>
                <a:gridCol w="2864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6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2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pl-PL" sz="18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b="1" i="1" dirty="0">
                          <a:latin typeface="Barlow Condensed" charset="-18"/>
                        </a:rPr>
                        <a:t>NA 31-12-2025R.</a:t>
                      </a:r>
                      <a:endParaRPr lang="pl-PL" sz="18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b="1" i="1" dirty="0">
                          <a:latin typeface="Barlow Condensed" charset="-18"/>
                        </a:rPr>
                        <a:t>NA 31-12-2024R.</a:t>
                      </a:r>
                      <a:endParaRPr lang="pl-PL" sz="18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b="1" i="1" dirty="0">
                          <a:latin typeface="Barlow Condensed" charset="-18"/>
                        </a:rPr>
                        <a:t>NA 31-12-2023R.</a:t>
                      </a:r>
                      <a:endParaRPr lang="pl-PL" sz="18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Barlow Condensed" charset="-18"/>
                        </a:rPr>
                        <a:t>Kapitał podstawowy – akcyjny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800" dirty="0">
                          <a:latin typeface="Barlow Condensed" charset="-18"/>
                        </a:rPr>
                        <a:t>1.325 500,00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800" dirty="0">
                          <a:latin typeface="Barlow Condensed" charset="-18"/>
                        </a:rPr>
                        <a:t>1.325 500,00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800" dirty="0">
                          <a:latin typeface="Barlow Condensed" charset="-18"/>
                        </a:rPr>
                        <a:t>1.325 500,00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Barlow Condensed" charset="-18"/>
                        </a:rPr>
                        <a:t>Kapitał zapasowy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dirty="0">
                          <a:latin typeface="Barlow Condensed" charset="-18"/>
                        </a:rPr>
                        <a:t>47.888,78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dirty="0">
                          <a:latin typeface="Barlow Condensed" charset="-18"/>
                        </a:rPr>
                        <a:t>44 .668,71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dirty="0">
                          <a:latin typeface="Barlow Condensed" charset="-18"/>
                        </a:rPr>
                        <a:t>41 .406,74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637"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Barlow Condensed" charset="-18"/>
                        </a:rPr>
                        <a:t>Kapitał z aktualizacji wyceny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dirty="0">
                          <a:latin typeface="Barlow Condensed" charset="-18"/>
                        </a:rPr>
                        <a:t>0,00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dirty="0">
                          <a:latin typeface="Barlow Condensed" charset="-18"/>
                        </a:rPr>
                        <a:t>0,00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dirty="0">
                          <a:latin typeface="Barlow Condensed" charset="-18"/>
                        </a:rPr>
                        <a:t>0,00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Barlow Condensed" charset="-18"/>
                        </a:rPr>
                        <a:t>Strata z lat ubiegłych</a:t>
                      </a:r>
                      <a:endParaRPr lang="pl-PL" sz="18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b="1" dirty="0">
                          <a:latin typeface="Barlow Condensed" charset="-18"/>
                        </a:rPr>
                        <a:t>(-)237.242,05</a:t>
                      </a:r>
                      <a:endParaRPr lang="pl-PL" sz="1800" b="1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b="1" dirty="0">
                          <a:latin typeface="Barlow Condensed" charset="-18"/>
                        </a:rPr>
                        <a:t>(-)274.272,89</a:t>
                      </a:r>
                      <a:endParaRPr lang="pl-PL" sz="1800" b="1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b="1" dirty="0">
                          <a:latin typeface="Barlow Condensed" charset="-18"/>
                        </a:rPr>
                        <a:t>(-)311.785,59</a:t>
                      </a:r>
                      <a:endParaRPr lang="pl-PL" sz="1800" b="1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Barlow Condensed" charset="-18"/>
                        </a:rPr>
                        <a:t>Wynik z roku obrotowego </a:t>
                      </a:r>
                      <a:endParaRPr lang="pl-PL" sz="18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b="1" dirty="0">
                          <a:latin typeface="Barlow Condensed" charset="-18"/>
                        </a:rPr>
                        <a:t>57.071,19</a:t>
                      </a:r>
                      <a:endParaRPr lang="pl-PL" sz="1800" b="1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b="1" dirty="0">
                          <a:latin typeface="Barlow Condensed" charset="-18"/>
                        </a:rPr>
                        <a:t>40.250,91</a:t>
                      </a:r>
                      <a:endParaRPr lang="pl-PL" sz="1800" b="1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b="1" dirty="0">
                          <a:latin typeface="Barlow Condensed" charset="-18"/>
                        </a:rPr>
                        <a:t>40.774,67</a:t>
                      </a:r>
                      <a:endParaRPr lang="pl-PL" sz="1800" b="1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l-PL" sz="1800" b="1" dirty="0">
                          <a:latin typeface="Barlow Condensed" charset="-18"/>
                        </a:rPr>
                        <a:t>Razem kapitał własny </a:t>
                      </a:r>
                      <a:endParaRPr lang="pl-PL" sz="18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b="1" dirty="0">
                          <a:latin typeface="Barlow Condensed" charset="-18"/>
                        </a:rPr>
                        <a:t>1 193 217,92</a:t>
                      </a:r>
                      <a:endParaRPr lang="pl-PL" sz="18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b="1" dirty="0">
                          <a:latin typeface="Barlow Condensed" charset="-18"/>
                        </a:rPr>
                        <a:t>1 136 146,73</a:t>
                      </a:r>
                      <a:endParaRPr lang="pl-PL" sz="18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b="1" dirty="0">
                          <a:latin typeface="Barlow Condensed" charset="-18"/>
                        </a:rPr>
                        <a:t>1 095 895,82</a:t>
                      </a:r>
                      <a:endParaRPr lang="pl-PL" sz="18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Udział procentowy w pasywach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5,70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4,28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8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80,34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Prostokąt 2"/>
          <p:cNvSpPr/>
          <p:nvPr/>
        </p:nvSpPr>
        <p:spPr>
          <a:xfrm>
            <a:off x="827584" y="4788386"/>
            <a:ext cx="74888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0" algn="just">
              <a:buNone/>
            </a:pPr>
            <a:r>
              <a:rPr lang="pl-PL" sz="2800" b="1" dirty="0">
                <a:solidFill>
                  <a:schemeClr val="tx1"/>
                </a:solidFill>
                <a:latin typeface="Barlow Condensed" charset="-18"/>
              </a:rPr>
              <a:t>Propozycja podziału Zysku za 2025 rok: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chemeClr val="tx1"/>
                </a:solidFill>
                <a:latin typeface="Barlow Condensed" charset="-18"/>
              </a:rPr>
              <a:t>zwiększenie kapitału zapasowego kwota </a:t>
            </a:r>
            <a:r>
              <a:rPr lang="pl-PL" sz="2800" b="1" dirty="0">
                <a:solidFill>
                  <a:schemeClr val="tx1"/>
                </a:solidFill>
                <a:latin typeface="Barlow Condensed" charset="-18"/>
              </a:rPr>
              <a:t>4 565,70 zł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chemeClr val="tx1"/>
                </a:solidFill>
                <a:latin typeface="Barlow Condensed" charset="-18"/>
              </a:rPr>
              <a:t>pokrycie strat z lat ubiegłych kwota </a:t>
            </a:r>
            <a:r>
              <a:rPr lang="pl-PL" sz="2800" b="1" dirty="0">
                <a:solidFill>
                  <a:schemeClr val="tx1"/>
                </a:solidFill>
                <a:latin typeface="Barlow Condensed" charset="-18"/>
              </a:rPr>
              <a:t>52 505,49 zł </a:t>
            </a:r>
          </a:p>
        </p:txBody>
      </p:sp>
    </p:spTree>
    <p:extLst>
      <p:ext uri="{BB962C8B-B14F-4D97-AF65-F5344CB8AC3E}">
        <p14:creationId xmlns:p14="http://schemas.microsoft.com/office/powerpoint/2010/main" val="3039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6005" y="100767"/>
            <a:ext cx="858053" cy="979060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737567" y="128475"/>
            <a:ext cx="7716426" cy="652400"/>
          </a:xfrm>
        </p:spPr>
        <p:txBody>
          <a:bodyPr/>
          <a:lstStyle/>
          <a:p>
            <a:pPr marL="0" indent="0"/>
            <a:r>
              <a:rPr lang="pl-PL" dirty="0"/>
              <a:t>BILANS </a:t>
            </a:r>
            <a:br>
              <a:rPr lang="pl-PL" dirty="0"/>
            </a:br>
            <a:endParaRPr lang="pl-PL" dirty="0"/>
          </a:p>
        </p:txBody>
      </p:sp>
      <p:cxnSp>
        <p:nvCxnSpPr>
          <p:cNvPr id="7" name="Google Shape;378;p30"/>
          <p:cNvCxnSpPr/>
          <p:nvPr/>
        </p:nvCxnSpPr>
        <p:spPr>
          <a:xfrm>
            <a:off x="822416" y="1170052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Symbol zastępczy tekstu 2"/>
          <p:cNvSpPr>
            <a:spLocks noGrp="1"/>
          </p:cNvSpPr>
          <p:nvPr>
            <p:ph type="body" idx="1"/>
          </p:nvPr>
        </p:nvSpPr>
        <p:spPr>
          <a:xfrm>
            <a:off x="751246" y="669986"/>
            <a:ext cx="7786741" cy="500066"/>
          </a:xfrm>
        </p:spPr>
        <p:txBody>
          <a:bodyPr/>
          <a:lstStyle/>
          <a:p>
            <a:pPr>
              <a:buNone/>
            </a:pPr>
            <a:r>
              <a:rPr lang="pl-PL" sz="2000" b="1" dirty="0"/>
              <a:t>2.2.3 Zobowiązania i rezerwy</a:t>
            </a:r>
          </a:p>
          <a:p>
            <a:pPr>
              <a:buNone/>
            </a:pPr>
            <a:endParaRPr lang="pl-PL" sz="2000" b="1" dirty="0"/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335129"/>
              </p:ext>
            </p:extLst>
          </p:nvPr>
        </p:nvGraphicFramePr>
        <p:xfrm>
          <a:off x="785447" y="1093600"/>
          <a:ext cx="7620665" cy="3710868"/>
        </p:xfrm>
        <a:graphic>
          <a:graphicData uri="http://schemas.openxmlformats.org/drawingml/2006/table">
            <a:tbl>
              <a:tblPr firstRow="1" bandRow="1">
                <a:tableStyleId>{BD37D306-718E-44AF-9A17-8962E4460C68}</a:tableStyleId>
              </a:tblPr>
              <a:tblGrid>
                <a:gridCol w="2935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0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68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78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502">
                <a:tc>
                  <a:txBody>
                    <a:bodyPr/>
                    <a:lstStyle/>
                    <a:p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i="1" dirty="0">
                          <a:latin typeface="Barlow Condensed" charset="-18"/>
                        </a:rPr>
                        <a:t>NA 31-12-2025R.</a:t>
                      </a:r>
                      <a:endParaRPr lang="pl-PL" sz="14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i="1" dirty="0">
                          <a:latin typeface="Barlow Condensed" charset="-18"/>
                        </a:rPr>
                        <a:t>NA 31-12-2024R.</a:t>
                      </a:r>
                      <a:endParaRPr lang="pl-PL" sz="14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i="1" dirty="0">
                          <a:latin typeface="Barlow Condensed" charset="-18"/>
                        </a:rPr>
                        <a:t>NA 31-12-2023R.</a:t>
                      </a:r>
                      <a:endParaRPr lang="pl-PL" sz="14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0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b="1" dirty="0">
                          <a:effectLst/>
                          <a:latin typeface="Barlow Condensed" charset="-18"/>
                        </a:rPr>
                        <a:t>Rezerwy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19.772,00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5.772,00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effectLst/>
                          <a:latin typeface="Barlow Condensed" charset="-18"/>
                        </a:rPr>
                        <a:t>70.000,00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2553797"/>
                  </a:ext>
                </a:extLst>
              </a:tr>
              <a:tr h="3271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b="1" dirty="0">
                          <a:effectLst/>
                          <a:latin typeface="Barlow Condensed" charset="-18"/>
                        </a:rPr>
                        <a:t>Zobowiązania długoterminowe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2.456.661,43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3.336.493,79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effectLst/>
                          <a:latin typeface="Barlow Condensed" charset="-18"/>
                        </a:rPr>
                        <a:t>0,00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879330"/>
                  </a:ext>
                </a:extLst>
              </a:tr>
              <a:tr h="2940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dirty="0">
                          <a:effectLst/>
                          <a:latin typeface="Barlow Condensed" charset="-18"/>
                        </a:rPr>
                        <a:t>- kredyty i pożyczki </a:t>
                      </a:r>
                      <a:endParaRPr lang="pl-PL" sz="14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tx1"/>
                          </a:solidFill>
                          <a:effectLst/>
                          <a:latin typeface="Barlow Condensed" charset="-18"/>
                        </a:rPr>
                        <a:t> 0,00 </a:t>
                      </a:r>
                      <a:endParaRPr lang="pl-PL" sz="1400" dirty="0">
                        <a:solidFill>
                          <a:schemeClr val="tx1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tx1"/>
                          </a:solidFill>
                          <a:effectLst/>
                          <a:latin typeface="Barlow Condensed" charset="-18"/>
                        </a:rPr>
                        <a:t> 0,00 </a:t>
                      </a:r>
                      <a:endParaRPr lang="pl-PL" sz="1400" dirty="0">
                        <a:solidFill>
                          <a:schemeClr val="tx1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effectLst/>
                          <a:latin typeface="Barlow Condensed" charset="-18"/>
                        </a:rPr>
                        <a:t> 0,00 </a:t>
                      </a:r>
                      <a:endParaRPr lang="pl-PL" sz="14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0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dirty="0">
                          <a:effectLst/>
                          <a:latin typeface="Barlow Condensed" charset="-18"/>
                        </a:rPr>
                        <a:t>- zobowiązania z tytułu dostaw i usług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40.013,73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118.306,96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effectLst/>
                          <a:latin typeface="Barlow Condensed" charset="-18"/>
                        </a:rPr>
                        <a:t>49.913,303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2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dirty="0">
                          <a:effectLst/>
                          <a:latin typeface="Barlow Condensed" charset="-18"/>
                        </a:rPr>
                        <a:t>- zobowiązania z tytułu podatków i </a:t>
                      </a:r>
                      <a:r>
                        <a:rPr lang="pl-PL" sz="1400" dirty="0" err="1">
                          <a:effectLst/>
                          <a:latin typeface="Barlow Condensed" charset="-18"/>
                        </a:rPr>
                        <a:t>ubezp</a:t>
                      </a:r>
                      <a:r>
                        <a:rPr lang="pl-PL" sz="1400" dirty="0">
                          <a:effectLst/>
                          <a:latin typeface="Barlow Condensed" charset="-18"/>
                        </a:rPr>
                        <a:t>.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20.729,78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38.781,19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effectLst/>
                          <a:latin typeface="Barlow Condensed" charset="-18"/>
                        </a:rPr>
                        <a:t>32.889,01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0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dirty="0">
                          <a:effectLst/>
                          <a:latin typeface="Barlow Condensed" charset="-18"/>
                        </a:rPr>
                        <a:t>- zobowiązania z tytułu wynagrodzeń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l-PL" sz="1400" dirty="0">
                        <a:solidFill>
                          <a:schemeClr val="tx1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l-PL" sz="1400" dirty="0">
                        <a:solidFill>
                          <a:schemeClr val="tx1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effectLst/>
                          <a:latin typeface="Barlow Condensed" charset="-18"/>
                        </a:rPr>
                        <a:t>0,00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40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dirty="0">
                          <a:effectLst/>
                          <a:latin typeface="Barlow Condensed" charset="-18"/>
                        </a:rPr>
                        <a:t>- inne zobowiązania 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980.133,70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1.041.750,05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effectLst/>
                          <a:latin typeface="Barlow Condensed" charset="-18"/>
                        </a:rPr>
                        <a:t>113.299,75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40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dirty="0">
                          <a:effectLst/>
                          <a:latin typeface="Barlow Condensed" charset="-18"/>
                        </a:rPr>
                        <a:t>Fundusze specjalne 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dirty="0">
                          <a:effectLst/>
                          <a:latin typeface="Barlow Condensed" charset="-18"/>
                        </a:rPr>
                        <a:t>0,00 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40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b="1" dirty="0">
                          <a:effectLst/>
                          <a:latin typeface="Barlow Condensed" charset="-18"/>
                        </a:rPr>
                        <a:t>Razem zobowiązania krótkoterminowe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1.040.877,21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1.198.838,20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effectLst/>
                          <a:latin typeface="Barlow Condensed" charset="-18"/>
                        </a:rPr>
                        <a:t>196.101,79</a:t>
                      </a:r>
                      <a:endParaRPr lang="pl-PL" sz="1400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40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Razem zobowiązania i rezerwy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3.517.310,64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4.541.103,99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266.101,79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7254097"/>
                  </a:ext>
                </a:extLst>
              </a:tr>
              <a:tr h="2940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rgbClr val="00B0F0"/>
                          </a:solidFill>
                          <a:effectLst/>
                          <a:latin typeface="Barlow Condensed" charset="-18"/>
                        </a:rPr>
                        <a:t>Udział procentowy w pasywach </a:t>
                      </a:r>
                      <a:endParaRPr lang="pl-PL" sz="1400" b="1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16,79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17,12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rgbClr val="00B0F0"/>
                          </a:solidFill>
                          <a:effectLst/>
                          <a:latin typeface="Barlow Condensed" charset="-18"/>
                        </a:rPr>
                        <a:t>19,51</a:t>
                      </a:r>
                      <a:endParaRPr lang="pl-PL" sz="1400" b="1" dirty="0">
                        <a:solidFill>
                          <a:srgbClr val="00B0F0"/>
                        </a:solidFill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Prostokąt 8"/>
          <p:cNvSpPr/>
          <p:nvPr/>
        </p:nvSpPr>
        <p:spPr>
          <a:xfrm>
            <a:off x="845294" y="4919008"/>
            <a:ext cx="75724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600" b="1" dirty="0">
                <a:solidFill>
                  <a:schemeClr val="tx1"/>
                </a:solidFill>
                <a:latin typeface="Barlow Condensed" charset="-18"/>
              </a:rPr>
              <a:t>Na 31.12.2025 inne zobowiązania </a:t>
            </a:r>
            <a:r>
              <a:rPr lang="pl-PL" sz="1600" dirty="0">
                <a:solidFill>
                  <a:schemeClr val="tx1"/>
                </a:solidFill>
                <a:latin typeface="Barlow Condensed" charset="-18"/>
              </a:rPr>
              <a:t>w kwocie </a:t>
            </a:r>
            <a:r>
              <a:rPr lang="pl-PL" sz="1600" b="1" dirty="0">
                <a:solidFill>
                  <a:schemeClr val="tx1"/>
                </a:solidFill>
                <a:latin typeface="Barlow Condensed" charset="-18"/>
              </a:rPr>
              <a:t>980.133,70 </a:t>
            </a:r>
            <a:r>
              <a:rPr lang="pl-PL" sz="1600" dirty="0">
                <a:solidFill>
                  <a:schemeClr val="tx1"/>
                </a:solidFill>
                <a:latin typeface="Barlow Condensed" charset="-18"/>
              </a:rPr>
              <a:t>zł dotyczą m.in: </a:t>
            </a: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Barlow Condensed" charset="-18"/>
              </a:rPr>
              <a:t>-      zobowiązania z tyt. zarządzania TPPT 3.769,76 zł, </a:t>
            </a:r>
          </a:p>
          <a:p>
            <a:pPr marL="342900" indent="-342900">
              <a:buFontTx/>
              <a:buChar char="-"/>
            </a:pPr>
            <a:r>
              <a:rPr lang="pl-PL" sz="1600" dirty="0">
                <a:solidFill>
                  <a:schemeClr val="tx1"/>
                </a:solidFill>
                <a:latin typeface="Barlow Condensed" charset="-18"/>
              </a:rPr>
              <a:t>zobowiązania wobec Urzędu Marszałkowskiego z tyt. Funduszu Pożyczkowego 70.128,94 zł, </a:t>
            </a:r>
          </a:p>
          <a:p>
            <a:pPr marL="342900" indent="-342900">
              <a:buFontTx/>
              <a:buChar char="-"/>
            </a:pPr>
            <a:r>
              <a:rPr lang="pl-PL" sz="1600" dirty="0">
                <a:solidFill>
                  <a:schemeClr val="tx1"/>
                </a:solidFill>
                <a:latin typeface="Barlow Condensed" charset="-18"/>
              </a:rPr>
              <a:t>zobowiązania wobec partnera w realizacji projektu 900.000,00 zł,</a:t>
            </a:r>
          </a:p>
          <a:p>
            <a:pPr marL="342900" indent="-342900">
              <a:buFontTx/>
              <a:buChar char="-"/>
            </a:pPr>
            <a:r>
              <a:rPr lang="pl-PL" sz="1600" dirty="0">
                <a:solidFill>
                  <a:schemeClr val="tx1"/>
                </a:solidFill>
                <a:latin typeface="Barlow Condensed" charset="-18"/>
              </a:rPr>
              <a:t>Zobowiązania z tyt. kaucji najemców 700,00 zł,</a:t>
            </a:r>
          </a:p>
          <a:p>
            <a:pPr marL="342900" indent="-342900">
              <a:buFontTx/>
              <a:buChar char="-"/>
            </a:pPr>
            <a:r>
              <a:rPr lang="pl-PL" sz="1600" dirty="0">
                <a:solidFill>
                  <a:schemeClr val="tx1"/>
                </a:solidFill>
                <a:latin typeface="Barlow Condensed" charset="-18"/>
              </a:rPr>
              <a:t>Zobowiązania inne 5.535,00 zł,</a:t>
            </a:r>
          </a:p>
          <a:p>
            <a:pPr marL="342900" indent="-342900">
              <a:buFontTx/>
              <a:buChar char="-"/>
            </a:pPr>
            <a:r>
              <a:rPr lang="pl-PL" sz="1600" dirty="0">
                <a:solidFill>
                  <a:schemeClr val="tx1"/>
                </a:solidFill>
                <a:latin typeface="Barlow Condensed" charset="-18"/>
              </a:rPr>
              <a:t>Zobowiązania długoterminowe – wobec partnera projektu 2.456.661,43 zł.</a:t>
            </a:r>
          </a:p>
          <a:p>
            <a:pPr marL="342900" indent="-342900">
              <a:buFontTx/>
              <a:buChar char="-"/>
            </a:pPr>
            <a:endParaRPr lang="pl-PL" sz="1600" dirty="0">
              <a:solidFill>
                <a:schemeClr val="tx1"/>
              </a:solidFill>
              <a:latin typeface="Barlow Condensed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84195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pic>
        <p:nvPicPr>
          <p:cNvPr id="5" name="Obraz 4" descr="logo TARR 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714348" y="276270"/>
            <a:ext cx="7716426" cy="652400"/>
          </a:xfrm>
        </p:spPr>
        <p:txBody>
          <a:bodyPr/>
          <a:lstStyle/>
          <a:p>
            <a:pPr marL="0" indent="0"/>
            <a:r>
              <a:rPr lang="pl-PL" dirty="0"/>
              <a:t>BILANS </a:t>
            </a:r>
            <a:br>
              <a:rPr lang="pl-PL" dirty="0"/>
            </a:br>
            <a:endParaRPr lang="pl-PL" dirty="0"/>
          </a:p>
        </p:txBody>
      </p:sp>
      <p:cxnSp>
        <p:nvCxnSpPr>
          <p:cNvPr id="7" name="Google Shape;378;p30"/>
          <p:cNvCxnSpPr>
            <a:cxnSpLocks/>
          </p:cNvCxnSpPr>
          <p:nvPr/>
        </p:nvCxnSpPr>
        <p:spPr>
          <a:xfrm>
            <a:off x="837075" y="972786"/>
            <a:ext cx="5929354" cy="35247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Symbol zastępczy tekstu 2"/>
          <p:cNvSpPr>
            <a:spLocks noGrp="1"/>
          </p:cNvSpPr>
          <p:nvPr>
            <p:ph type="body" idx="1"/>
          </p:nvPr>
        </p:nvSpPr>
        <p:spPr>
          <a:xfrm>
            <a:off x="724110" y="1191190"/>
            <a:ext cx="7786741" cy="500066"/>
          </a:xfrm>
        </p:spPr>
        <p:txBody>
          <a:bodyPr/>
          <a:lstStyle/>
          <a:p>
            <a:pPr>
              <a:buNone/>
            </a:pPr>
            <a:r>
              <a:rPr lang="pl-PL" sz="2000" b="1" dirty="0"/>
              <a:t>2.2.3 Rozliczenia międzyokresowe w pasywach</a:t>
            </a:r>
          </a:p>
          <a:p>
            <a:pPr>
              <a:buNone/>
            </a:pPr>
            <a:endParaRPr lang="pl-PL" sz="2000" b="1" dirty="0"/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740391"/>
              </p:ext>
            </p:extLst>
          </p:nvPr>
        </p:nvGraphicFramePr>
        <p:xfrm>
          <a:off x="735247" y="1601700"/>
          <a:ext cx="7673506" cy="1524000"/>
        </p:xfrm>
        <a:graphic>
          <a:graphicData uri="http://schemas.openxmlformats.org/drawingml/2006/table">
            <a:tbl>
              <a:tblPr firstRow="1" bandRow="1">
                <a:tableStyleId>{BD37D306-718E-44AF-9A17-8962E4460C68}</a:tableStyleId>
              </a:tblPr>
              <a:tblGrid>
                <a:gridCol w="3783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1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85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9896">
                <a:tc>
                  <a:txBody>
                    <a:bodyPr/>
                    <a:lstStyle/>
                    <a:p>
                      <a:endParaRPr lang="pl-PL" sz="14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i="1" dirty="0">
                          <a:latin typeface="Barlow Condensed" charset="-18"/>
                        </a:rPr>
                        <a:t>NA 31-12-2025R.</a:t>
                      </a:r>
                      <a:endParaRPr lang="pl-PL" sz="14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i="1" dirty="0">
                          <a:latin typeface="Barlow Condensed" charset="-18"/>
                        </a:rPr>
                        <a:t>NA 31-12-2024R.</a:t>
                      </a:r>
                      <a:endParaRPr lang="pl-PL" sz="14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dirty="0">
                          <a:latin typeface="Barlow Condensed" charset="-18"/>
                        </a:rPr>
                        <a:t>Długoterminowe rozliczenia międzyokresowe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rlow Condensed" charset="-18"/>
                          <a:cs typeface="Arial"/>
                          <a:sym typeface="Arial"/>
                        </a:rPr>
                        <a:t>11.277.259,48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rlow Condensed" charset="-18"/>
                          <a:cs typeface="Arial"/>
                          <a:sym typeface="Arial"/>
                        </a:rPr>
                        <a:t>14.833.926,95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661577"/>
                  </a:ext>
                </a:extLst>
              </a:tr>
              <a:tr h="1970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dirty="0">
                          <a:latin typeface="Barlow Condensed" charset="-18"/>
                        </a:rPr>
                        <a:t>Krótkoterminowe rozliczenia międzyokresowe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rlow Condensed" charset="-18"/>
                          <a:cs typeface="Arial"/>
                          <a:sym typeface="Arial"/>
                        </a:rPr>
                        <a:t>4.963.145,19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rlow Condensed" charset="-18"/>
                          <a:cs typeface="Arial"/>
                          <a:sym typeface="Arial"/>
                        </a:rPr>
                        <a:t>6.010.715,47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0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Razem rozliczenia międzyokresowe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16.240.404,67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Barlow Condensed" charset="-18"/>
                        </a:rPr>
                        <a:t>20.844.642,42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745826"/>
                  </a:ext>
                </a:extLst>
              </a:tr>
              <a:tr h="1970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Udział procentowy w pasywach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77,51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400" b="1" dirty="0">
                          <a:solidFill>
                            <a:srgbClr val="00B0F0"/>
                          </a:solidFill>
                          <a:latin typeface="Barlow Condensed" charset="-18"/>
                        </a:rPr>
                        <a:t>78,60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Prostokąt 9"/>
          <p:cNvSpPr/>
          <p:nvPr/>
        </p:nvSpPr>
        <p:spPr>
          <a:xfrm>
            <a:off x="724110" y="3071610"/>
            <a:ext cx="7572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>
                <a:latin typeface="Barlow Condensed" charset="-18"/>
              </a:rPr>
              <a:t>Rozliczenia międzyokresowe przychodów wykazane w bilansie obejmują dotacje do rozliczenia w następnych latach obrotowych i dotyczą n/w umów oraz tytułów. 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731866"/>
              </p:ext>
            </p:extLst>
          </p:nvPr>
        </p:nvGraphicFramePr>
        <p:xfrm>
          <a:off x="857224" y="3645024"/>
          <a:ext cx="7643867" cy="2001520"/>
        </p:xfrm>
        <a:graphic>
          <a:graphicData uri="http://schemas.openxmlformats.org/drawingml/2006/table">
            <a:tbl>
              <a:tblPr firstRow="1" bandRow="1">
                <a:tableStyleId>{BD37D306-718E-44AF-9A17-8962E4460C68}</a:tableStyleId>
              </a:tblPr>
              <a:tblGrid>
                <a:gridCol w="4655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4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4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pl-PL" sz="12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i="1" dirty="0">
                          <a:latin typeface="Barlow Condensed" charset="-18"/>
                        </a:rPr>
                        <a:t>NA 31-12-2025R.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b="1" i="1" dirty="0">
                          <a:latin typeface="Barlow Condensed" charset="-18"/>
                        </a:rPr>
                        <a:t>NA 31-12-2024R.</a:t>
                      </a:r>
                      <a:endParaRPr lang="pl-PL" sz="1600" dirty="0">
                        <a:latin typeface="Barlow Condensed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b="0" dirty="0">
                          <a:latin typeface="Barlow Condensed" charset="-18"/>
                        </a:rPr>
                        <a:t>1 Umowa na dofinansowanie projektu „</a:t>
                      </a:r>
                      <a:r>
                        <a:rPr lang="pl-PL" sz="1400" b="1" dirty="0">
                          <a:latin typeface="Barlow Condensed" charset="-18"/>
                        </a:rPr>
                        <a:t>Tarnobrzeski Ośrodek Wsparcia Ekonomii Społecznej”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dirty="0">
                          <a:latin typeface="Barlow Condensed" charset="-18"/>
                        </a:rPr>
                        <a:t>16.231.179,67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dirty="0">
                          <a:latin typeface="Barlow Condensed" charset="-18"/>
                        </a:rPr>
                        <a:t>20.210.709,32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b="0" dirty="0">
                          <a:latin typeface="Barlow Condensed" charset="-18"/>
                        </a:rPr>
                        <a:t>2 Umowa na dofinansowanie projektu </a:t>
                      </a:r>
                      <a:r>
                        <a:rPr lang="pl-PL" sz="1400" b="1" dirty="0">
                          <a:latin typeface="Barlow Condensed" charset="-18"/>
                        </a:rPr>
                        <a:t>„Kreatywni i efektywni od dziś”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rlow Condensed" charset="-18"/>
                          <a:cs typeface="Arial"/>
                          <a:sym typeface="Arial"/>
                        </a:rPr>
                        <a:t>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rlow Condensed" charset="-18"/>
                          <a:cs typeface="Arial"/>
                          <a:sym typeface="Arial"/>
                        </a:rPr>
                        <a:t>615.483,10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b="0" dirty="0">
                          <a:latin typeface="Barlow Condensed" charset="-18"/>
                        </a:rPr>
                        <a:t>3 Dotacja na zakup wartości niematerialnych i prawnych do rozliczenia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rlow Condensed" charset="-18"/>
                          <a:cs typeface="Arial"/>
                          <a:sym typeface="Arial"/>
                        </a:rPr>
                        <a:t>9.225,00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pl-PL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arlow Condensed" charset="-18"/>
                          <a:cs typeface="Arial"/>
                          <a:sym typeface="Arial"/>
                        </a:rPr>
                        <a:t>18.450,00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400" b="0" dirty="0">
                          <a:latin typeface="Barlow Condensed" charset="-18"/>
                        </a:rPr>
                        <a:t>4 Odsetki umowne i opłaty należne (nie otrzymane)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dirty="0">
                          <a:latin typeface="Barlow Condensed" charset="-18"/>
                        </a:rPr>
                        <a:t>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600" dirty="0">
                          <a:latin typeface="Barlow Condensed" charset="-18"/>
                        </a:rPr>
                        <a:t>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805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odtytuł 27"/>
          <p:cNvSpPr>
            <a:spLocks noGrp="1"/>
          </p:cNvSpPr>
          <p:nvPr>
            <p:ph type="subTitle" idx="1"/>
          </p:nvPr>
        </p:nvSpPr>
        <p:spPr>
          <a:xfrm>
            <a:off x="539552" y="1337636"/>
            <a:ext cx="7848872" cy="4827667"/>
          </a:xfrm>
        </p:spPr>
        <p:txBody>
          <a:bodyPr/>
          <a:lstStyle/>
          <a:p>
            <a:pPr marL="0" indent="0" algn="just">
              <a:buFont typeface="Wingdings" pitchFamily="2" charset="2"/>
              <a:buChar char="Ø"/>
            </a:pPr>
            <a:r>
              <a:rPr lang="pl-PL" sz="2000" dirty="0"/>
              <a:t> Sprawozdanie finansowe za okres </a:t>
            </a:r>
            <a:r>
              <a:rPr lang="pl-PL" sz="2000" b="1" dirty="0"/>
              <a:t>od 1 stycznia do 31 grudnia 2025 roku </a:t>
            </a:r>
            <a:r>
              <a:rPr lang="pl-PL" sz="2000" dirty="0"/>
              <a:t>podlegało badaniu przez firmę </a:t>
            </a:r>
            <a:r>
              <a:rPr lang="pl-PL" sz="2000" b="1" dirty="0">
                <a:solidFill>
                  <a:schemeClr val="tx2"/>
                </a:solidFill>
              </a:rPr>
              <a:t>IWONA NAUMCZYK – KANCELARIA BIEGŁEGO REWIDENTA </a:t>
            </a:r>
            <a:br>
              <a:rPr lang="pl-PL" sz="2000" b="1" dirty="0"/>
            </a:br>
            <a:r>
              <a:rPr lang="pl-PL" sz="2000" dirty="0"/>
              <a:t>z Warszawy, czego efektem </a:t>
            </a:r>
            <a:r>
              <a:rPr lang="pl-PL" sz="2000" b="1" dirty="0">
                <a:solidFill>
                  <a:schemeClr val="tx2"/>
                </a:solidFill>
              </a:rPr>
              <a:t>jest  SPRAWOZDANIE NIEZALEŻNEGO BIEGŁEGO REWIDENTA Z BADANIA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/>
              <a:t>z dnia </a:t>
            </a:r>
            <a:r>
              <a:rPr lang="pl-PL" sz="2000" b="1" dirty="0">
                <a:solidFill>
                  <a:schemeClr val="tx2"/>
                </a:solidFill>
              </a:rPr>
              <a:t>08.04.2026 r. 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dirty="0"/>
              <a:t>Odpowiedzialną za prowadzenie ksiąg rachunkowych jest </a:t>
            </a:r>
            <a:br>
              <a:rPr lang="pl-PL" sz="2000" dirty="0"/>
            </a:br>
            <a:r>
              <a:rPr lang="pl-PL" sz="2000" dirty="0"/>
              <a:t>Pani Beata Mokrzycka  - Główny Księgowy. </a:t>
            </a:r>
          </a:p>
          <a:p>
            <a:pPr marL="0" indent="0">
              <a:buNone/>
            </a:pPr>
            <a:r>
              <a:rPr lang="pl-PL" sz="2000" dirty="0"/>
              <a:t> </a:t>
            </a:r>
          </a:p>
          <a:p>
            <a:pPr marL="0" indent="0">
              <a:buFont typeface="Wingdings" pitchFamily="2" charset="2"/>
              <a:buChar char="Ø"/>
            </a:pPr>
            <a:r>
              <a:rPr lang="pl-PL" sz="2000" dirty="0"/>
              <a:t> Czynności związane z badaniem zostały wykonane w </a:t>
            </a:r>
            <a:r>
              <a:rPr lang="pl-PL" sz="2000" b="1" dirty="0"/>
              <a:t>miesiącu marzec/kwiecień 2026r. </a:t>
            </a:r>
            <a:br>
              <a:rPr lang="pl-PL" sz="2000" b="1" dirty="0"/>
            </a:br>
            <a:r>
              <a:rPr lang="pl-PL" sz="2000" dirty="0"/>
              <a:t>W ramach umowy biegły rewident zbadał zamknięcie ksiąg rachunkowych na dzień sporządzenia sprawozdania finansowego w aspekcie przestrzegania obowiązujących przepisów prawa polskiego oraz zasad prowadzenia prawidłowej rachunkowości </a:t>
            </a:r>
            <a:br>
              <a:rPr lang="pl-PL" sz="2000" dirty="0"/>
            </a:br>
            <a:r>
              <a:rPr lang="pl-PL" sz="2000" dirty="0"/>
              <a:t>w Polsce. </a:t>
            </a:r>
          </a:p>
          <a:p>
            <a:pPr marL="0" indent="0">
              <a:buNone/>
            </a:pPr>
            <a:r>
              <a:rPr lang="pl-PL" sz="2000" b="1" dirty="0">
                <a:solidFill>
                  <a:srgbClr val="00B0F0"/>
                </a:solidFill>
                <a:cs typeface="Calibri" panose="020F0502020204030204" pitchFamily="34" charset="0"/>
              </a:rPr>
              <a:t>	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26" name="Obraz 25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352" y="260648"/>
            <a:ext cx="942966" cy="107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91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0"/>
          <p:cNvSpPr txBox="1">
            <a:spLocks noGrp="1"/>
          </p:cNvSpPr>
          <p:nvPr>
            <p:ph type="ctrTitle"/>
          </p:nvPr>
        </p:nvSpPr>
        <p:spPr>
          <a:xfrm>
            <a:off x="1088421" y="2013604"/>
            <a:ext cx="7781700" cy="221818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pl-PL" sz="4000" b="0" dirty="0">
                <a:solidFill>
                  <a:schemeClr val="tx1"/>
                </a:solidFill>
              </a:rPr>
              <a:t>Dziękuję za uwagę!</a:t>
            </a:r>
            <a:br>
              <a:rPr lang="pl-PL" sz="1200" b="0" dirty="0">
                <a:solidFill>
                  <a:schemeClr val="tx1"/>
                </a:solidFill>
              </a:rPr>
            </a:br>
            <a:br>
              <a:rPr lang="pl-PL" sz="1200" b="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Tarnobrzeska Agencja Rozwoju Regionalnego S.A. </a:t>
            </a:r>
            <a:br>
              <a:rPr lang="pl-PL" sz="1800" b="0" dirty="0">
                <a:solidFill>
                  <a:schemeClr val="tx1"/>
                </a:solidFill>
              </a:rPr>
            </a:br>
            <a:r>
              <a:rPr lang="pl-PL" sz="1800" b="0" dirty="0">
                <a:solidFill>
                  <a:schemeClr val="tx1"/>
                </a:solidFill>
              </a:rPr>
              <a:t>ul. M. Dąbrowskiej 15</a:t>
            </a:r>
            <a:br>
              <a:rPr lang="pl-PL" sz="1800" b="0" dirty="0">
                <a:solidFill>
                  <a:schemeClr val="tx1"/>
                </a:solidFill>
              </a:rPr>
            </a:br>
            <a:r>
              <a:rPr lang="pl-PL" sz="1800" b="0" dirty="0">
                <a:solidFill>
                  <a:schemeClr val="tx1"/>
                </a:solidFill>
              </a:rPr>
              <a:t>39-400 Tarnobrzeg</a:t>
            </a:r>
            <a:br>
              <a:rPr lang="pl-PL" sz="1800" b="0" dirty="0">
                <a:solidFill>
                  <a:schemeClr val="tx1"/>
                </a:solidFill>
              </a:rPr>
            </a:br>
            <a:r>
              <a:rPr lang="pl-PL" sz="1800" b="0" dirty="0">
                <a:solidFill>
                  <a:schemeClr val="tx1"/>
                </a:solidFill>
              </a:rPr>
              <a:t>tel. +48 15 822 00 22</a:t>
            </a:r>
            <a:br>
              <a:rPr lang="pl-PL" sz="1800" b="0" dirty="0">
                <a:solidFill>
                  <a:schemeClr val="tx1"/>
                </a:solidFill>
              </a:rPr>
            </a:br>
            <a:r>
              <a:rPr lang="pl-PL" sz="1800" b="0" dirty="0">
                <a:solidFill>
                  <a:schemeClr val="tx1"/>
                </a:solidFill>
              </a:rPr>
              <a:t>e-mail: </a:t>
            </a:r>
            <a:r>
              <a:rPr lang="pl-PL" sz="1800" dirty="0">
                <a:solidFill>
                  <a:schemeClr val="tx1"/>
                </a:solidFill>
              </a:rPr>
              <a:t>tarr@tarr.pl  </a:t>
            </a:r>
            <a:r>
              <a:rPr lang="pl-PL" sz="1800" b="0" dirty="0">
                <a:solidFill>
                  <a:schemeClr val="tx1"/>
                </a:solidFill>
              </a:rPr>
              <a:t>lub  </a:t>
            </a:r>
            <a:r>
              <a:rPr lang="pl-PL" sz="1800" dirty="0">
                <a:solidFill>
                  <a:schemeClr val="tx1"/>
                </a:solidFill>
                <a:hlinkClick r:id="rId3"/>
              </a:rPr>
              <a:t>sekretariat@tarr.pl</a:t>
            </a: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www.tarr.pl</a:t>
            </a:r>
            <a:endParaRPr sz="3600" dirty="0">
              <a:solidFill>
                <a:schemeClr val="tx1"/>
              </a:solidFill>
            </a:endParaRPr>
          </a:p>
        </p:txBody>
      </p:sp>
      <p:cxnSp>
        <p:nvCxnSpPr>
          <p:cNvPr id="378" name="Google Shape;378;p30"/>
          <p:cNvCxnSpPr/>
          <p:nvPr/>
        </p:nvCxnSpPr>
        <p:spPr>
          <a:xfrm>
            <a:off x="1104062" y="2013604"/>
            <a:ext cx="6840000" cy="0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9" name="Google Shape;379;p30"/>
          <p:cNvCxnSpPr/>
          <p:nvPr/>
        </p:nvCxnSpPr>
        <p:spPr>
          <a:xfrm>
            <a:off x="1104062" y="4568439"/>
            <a:ext cx="6840000" cy="0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29" name="Picture 5" descr="Kontakt – tarr.pl"/>
          <p:cNvPicPr>
            <a:picLocks noChangeAspect="1" noChangeArrowheads="1"/>
          </p:cNvPicPr>
          <p:nvPr/>
        </p:nvPicPr>
        <p:blipFill>
          <a:blip r:embed="rId4"/>
          <a:srcRect t="6251" b="11249"/>
          <a:stretch>
            <a:fillRect/>
          </a:stretch>
        </p:blipFill>
        <p:spPr bwMode="auto">
          <a:xfrm>
            <a:off x="72828" y="5377139"/>
            <a:ext cx="2799479" cy="1579187"/>
          </a:xfrm>
          <a:prstGeom prst="rect">
            <a:avLst/>
          </a:prstGeom>
          <a:noFill/>
        </p:spPr>
      </p:pic>
      <p:sp>
        <p:nvSpPr>
          <p:cNvPr id="1031" name="AutoShape 7" descr="tppt | SCROL - rozwiązania HVACR - klimatyzacja, wentylacja, chłodnictwo"/>
          <p:cNvSpPr>
            <a:spLocks noChangeAspect="1" noChangeArrowheads="1"/>
          </p:cNvSpPr>
          <p:nvPr/>
        </p:nvSpPr>
        <p:spPr bwMode="auto">
          <a:xfrm>
            <a:off x="155575" y="-669925"/>
            <a:ext cx="3267075" cy="14001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033" name="Picture 9" descr="PAIH | Tarnobrzeski Park Przemysłowo-Technologiczny"/>
          <p:cNvPicPr>
            <a:picLocks noChangeAspect="1" noChangeArrowheads="1"/>
          </p:cNvPicPr>
          <p:nvPr/>
        </p:nvPicPr>
        <p:blipFill>
          <a:blip r:embed="rId5"/>
          <a:srcRect t="16558" b="6847"/>
          <a:stretch>
            <a:fillRect/>
          </a:stretch>
        </p:blipFill>
        <p:spPr bwMode="auto">
          <a:xfrm>
            <a:off x="2872308" y="5361447"/>
            <a:ext cx="3643908" cy="1594880"/>
          </a:xfrm>
          <a:prstGeom prst="rect">
            <a:avLst/>
          </a:prstGeom>
          <a:noFill/>
        </p:spPr>
      </p:pic>
      <p:sp>
        <p:nvSpPr>
          <p:cNvPr id="26" name="Prostokąt 25"/>
          <p:cNvSpPr/>
          <p:nvPr/>
        </p:nvSpPr>
        <p:spPr>
          <a:xfrm>
            <a:off x="0" y="5091387"/>
            <a:ext cx="914400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357826"/>
            <a:ext cx="2603500" cy="15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tarr.pl">
            <a:extLst>
              <a:ext uri="{FF2B5EF4-FFF2-40B4-BE49-F238E27FC236}">
                <a16:creationId xmlns:a16="http://schemas.microsoft.com/office/drawing/2014/main" id="{E8E40C42-AD7C-75BF-BAF5-7BBF8F56A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446" y="337342"/>
            <a:ext cx="5481504" cy="87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7058962-CA3A-D88E-CB8C-814DB131B6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5032" y="163261"/>
            <a:ext cx="1505843" cy="14265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663377" y="364178"/>
            <a:ext cx="7716426" cy="652400"/>
          </a:xfrm>
        </p:spPr>
        <p:txBody>
          <a:bodyPr/>
          <a:lstStyle/>
          <a:p>
            <a:r>
              <a:rPr lang="pl-PL" dirty="0">
                <a:latin typeface="Barlow Condensed" panose="020B0604020202020204" charset="-18"/>
              </a:rPr>
              <a:t>WŁADZE SPÓŁKI </a:t>
            </a:r>
            <a:endParaRPr lang="pl-PL" b="0" dirty="0">
              <a:latin typeface="Barlow Condensed" panose="020B0604020202020204" charset="-18"/>
            </a:endParaRPr>
          </a:p>
        </p:txBody>
      </p:sp>
      <p:pic>
        <p:nvPicPr>
          <p:cNvPr id="10" name="Obraz 9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607" y="231721"/>
            <a:ext cx="942966" cy="1075948"/>
          </a:xfrm>
          <a:prstGeom prst="rect">
            <a:avLst/>
          </a:prstGeom>
        </p:spPr>
      </p:pic>
      <p:cxnSp>
        <p:nvCxnSpPr>
          <p:cNvPr id="11" name="Google Shape;378;p30"/>
          <p:cNvCxnSpPr/>
          <p:nvPr/>
        </p:nvCxnSpPr>
        <p:spPr>
          <a:xfrm>
            <a:off x="740963" y="1092745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Prostokąt 1"/>
          <p:cNvSpPr/>
          <p:nvPr/>
        </p:nvSpPr>
        <p:spPr>
          <a:xfrm>
            <a:off x="633158" y="1331819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dirty="0">
                <a:latin typeface="Barlow Condensed" panose="020B0604020202020204" charset="-18"/>
              </a:rPr>
              <a:t>Organy Tarnobrzeskiej Agencji Rozwoju Regionalnego S.A. tworzą: </a:t>
            </a:r>
            <a:br>
              <a:rPr lang="pl-PL" sz="2400" dirty="0">
                <a:latin typeface="Barlow Condensed" panose="020B0604020202020204" charset="-18"/>
              </a:rPr>
            </a:br>
            <a:r>
              <a:rPr lang="pl-PL" sz="2400" b="1" dirty="0">
                <a:latin typeface="Barlow Condensed" panose="020B0604020202020204" charset="-18"/>
              </a:rPr>
              <a:t>Walne Zgromadzenie Akcjonariuszy, Rada Nadzorcza i Zarząd. </a:t>
            </a:r>
          </a:p>
        </p:txBody>
      </p:sp>
      <p:sp>
        <p:nvSpPr>
          <p:cNvPr id="3" name="Prostokąt 2"/>
          <p:cNvSpPr/>
          <p:nvPr/>
        </p:nvSpPr>
        <p:spPr>
          <a:xfrm>
            <a:off x="660396" y="2363425"/>
            <a:ext cx="7823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800" b="1" dirty="0">
                <a:latin typeface="Barlow Condensed" panose="020B0604020202020204" charset="-18"/>
              </a:rPr>
              <a:t>Rada Nadzorcza w 2025 roku</a:t>
            </a:r>
            <a:r>
              <a:rPr lang="pl-PL" sz="1800" dirty="0">
                <a:latin typeface="Barlow Condensed" panose="020B0604020202020204" charset="-18"/>
              </a:rPr>
              <a:t> pracowała w trzyosobowym składzie: </a:t>
            </a:r>
          </a:p>
          <a:p>
            <a:r>
              <a:rPr lang="pl-PL" sz="1800" b="1" dirty="0">
                <a:latin typeface="Barlow Condensed" panose="020B0604020202020204" charset="-18"/>
              </a:rPr>
              <a:t>Przewodniczący RN </a:t>
            </a:r>
            <a:r>
              <a:rPr lang="pl-PL" sz="1800" dirty="0">
                <a:latin typeface="Barlow Condensed" panose="020B0604020202020204" charset="-18"/>
              </a:rPr>
              <a:t>– Pani Bożena Sudoł-Kaczmarek, </a:t>
            </a:r>
          </a:p>
          <a:p>
            <a:r>
              <a:rPr lang="pl-PL" sz="1800" b="1" dirty="0">
                <a:latin typeface="Barlow Condensed" panose="020B0604020202020204" charset="-18"/>
              </a:rPr>
              <a:t>Zastępca przewodniczącego RN </a:t>
            </a:r>
            <a:r>
              <a:rPr lang="pl-PL" sz="1800" dirty="0">
                <a:latin typeface="Barlow Condensed" panose="020B0604020202020204" charset="-18"/>
              </a:rPr>
              <a:t>– Pani Barbara Kłeczek,</a:t>
            </a:r>
          </a:p>
          <a:p>
            <a:r>
              <a:rPr lang="pl-PL" sz="1800" b="1" dirty="0">
                <a:latin typeface="Barlow Condensed" panose="020B0604020202020204" charset="-18"/>
              </a:rPr>
              <a:t>Członek RN </a:t>
            </a:r>
            <a:r>
              <a:rPr lang="pl-PL" sz="1800" dirty="0">
                <a:latin typeface="Barlow Condensed" panose="020B0604020202020204" charset="-18"/>
              </a:rPr>
              <a:t>– Pan Witold Bochyński. </a:t>
            </a:r>
          </a:p>
        </p:txBody>
      </p:sp>
      <p:sp>
        <p:nvSpPr>
          <p:cNvPr id="4" name="Prostokąt 3"/>
          <p:cNvSpPr/>
          <p:nvPr/>
        </p:nvSpPr>
        <p:spPr>
          <a:xfrm>
            <a:off x="660396" y="3656056"/>
            <a:ext cx="77942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>
                <a:latin typeface="Barlow Condensed" panose="020B0604020202020204" charset="-18"/>
              </a:rPr>
              <a:t>Zarząd Agencji w 2025 roku</a:t>
            </a:r>
            <a:r>
              <a:rPr lang="pl-PL" sz="1800" dirty="0">
                <a:latin typeface="Barlow Condensed" panose="020B0604020202020204" charset="-18"/>
              </a:rPr>
              <a:t> sprawowali: </a:t>
            </a:r>
          </a:p>
          <a:p>
            <a:pPr algn="just"/>
            <a:r>
              <a:rPr lang="pl-PL" sz="1800" b="1" dirty="0">
                <a:latin typeface="Barlow Condensed" panose="020B0604020202020204" charset="-18"/>
              </a:rPr>
              <a:t>Prezes zarządu </a:t>
            </a:r>
            <a:r>
              <a:rPr lang="pl-PL" sz="1800" dirty="0">
                <a:latin typeface="Barlow Condensed" panose="020B0604020202020204" charset="-18"/>
              </a:rPr>
              <a:t>-</a:t>
            </a:r>
            <a:r>
              <a:rPr lang="pl-PL" sz="1800" b="1" dirty="0">
                <a:latin typeface="Barlow Condensed" panose="020B0604020202020204" charset="-18"/>
              </a:rPr>
              <a:t> </a:t>
            </a:r>
            <a:r>
              <a:rPr lang="pl-PL" sz="1800" dirty="0">
                <a:latin typeface="Barlow Condensed" panose="020B0604020202020204" charset="-18"/>
              </a:rPr>
              <a:t>Sebastian </a:t>
            </a:r>
            <a:r>
              <a:rPr lang="pl-PL" sz="1800" dirty="0" err="1">
                <a:latin typeface="Barlow Condensed" panose="020B0604020202020204" charset="-18"/>
              </a:rPr>
              <a:t>Pawlos</a:t>
            </a:r>
            <a:r>
              <a:rPr lang="pl-PL" sz="1800" dirty="0">
                <a:latin typeface="Barlow Condensed" panose="020B0604020202020204" charset="-18"/>
              </a:rPr>
              <a:t>,</a:t>
            </a:r>
          </a:p>
          <a:p>
            <a:pPr algn="just"/>
            <a:r>
              <a:rPr lang="pl-PL" sz="1800" b="1" dirty="0">
                <a:latin typeface="Barlow Condensed" panose="020B0604020202020204" charset="-18"/>
              </a:rPr>
              <a:t>Wiceprezes zarządu </a:t>
            </a:r>
            <a:r>
              <a:rPr lang="pl-PL" sz="1800" dirty="0">
                <a:latin typeface="Barlow Condensed" panose="020B0604020202020204" charset="-18"/>
              </a:rPr>
              <a:t>– Ewelina Mysłek.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9CB50AB-6E72-EBF3-D730-D5F38E274BC7}"/>
              </a:ext>
            </a:extLst>
          </p:cNvPr>
          <p:cNvSpPr txBox="1"/>
          <p:nvPr/>
        </p:nvSpPr>
        <p:spPr>
          <a:xfrm>
            <a:off x="660396" y="4619510"/>
            <a:ext cx="762764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800" dirty="0">
                <a:latin typeface="Barlow Condensed" panose="00000506000000000000" pitchFamily="2" charset="-18"/>
              </a:rPr>
              <a:t>W związku z upływem wspólnej kadencji członków Rady Nadzorczej TARR S.A., w dniu </a:t>
            </a:r>
            <a:r>
              <a:rPr lang="pl-PL" sz="1800" b="1" dirty="0">
                <a:latin typeface="Barlow Condensed" panose="00000506000000000000" pitchFamily="2" charset="-18"/>
              </a:rPr>
              <a:t>23.06.2025 r.</a:t>
            </a:r>
            <a:r>
              <a:rPr lang="pl-PL" sz="1800" dirty="0">
                <a:latin typeface="Barlow Condensed" panose="00000506000000000000" pitchFamily="2" charset="-18"/>
              </a:rPr>
              <a:t> Zwyczajne Walne Zgromadzenie TARR S.A. podjęło Uchwały nr 13/2025, 14/2025 </a:t>
            </a:r>
            <a:br>
              <a:rPr lang="pl-PL" sz="1800" dirty="0">
                <a:latin typeface="Barlow Condensed" panose="00000506000000000000" pitchFamily="2" charset="-18"/>
              </a:rPr>
            </a:br>
            <a:r>
              <a:rPr lang="pl-PL" sz="1800" dirty="0">
                <a:latin typeface="Barlow Condensed" panose="00000506000000000000" pitchFamily="2" charset="-18"/>
              </a:rPr>
              <a:t>i 15/2025 o powołaniu członków Rady Nadzorczej </a:t>
            </a:r>
            <a:r>
              <a:rPr lang="pl-PL" sz="1800" b="1" dirty="0">
                <a:latin typeface="Barlow Condensed" panose="00000506000000000000" pitchFamily="2" charset="-18"/>
              </a:rPr>
              <a:t>XI kadencji</a:t>
            </a:r>
            <a:r>
              <a:rPr lang="pl-PL" sz="1800" dirty="0">
                <a:latin typeface="Barlow Condensed" panose="00000506000000000000" pitchFamily="2" charset="-18"/>
              </a:rPr>
              <a:t>.</a:t>
            </a:r>
          </a:p>
          <a:p>
            <a:pPr algn="just"/>
            <a:r>
              <a:rPr lang="pl-PL" sz="1800" dirty="0">
                <a:latin typeface="Barlow Condensed" panose="00000506000000000000" pitchFamily="2" charset="-18"/>
              </a:rPr>
              <a:t>W skład nowo powołanej Rady Nadzorczej weszli:</a:t>
            </a:r>
          </a:p>
          <a:p>
            <a:pPr algn="just"/>
            <a:r>
              <a:rPr lang="pl-PL" sz="1800" b="1" dirty="0">
                <a:latin typeface="Barlow Condensed" panose="00000506000000000000" pitchFamily="2" charset="-18"/>
              </a:rPr>
              <a:t>Bożena Sudoł-Kaczmarek</a:t>
            </a:r>
          </a:p>
          <a:p>
            <a:pPr algn="just"/>
            <a:r>
              <a:rPr lang="pl-PL" sz="1800" b="1" dirty="0">
                <a:latin typeface="Barlow Condensed" panose="00000506000000000000" pitchFamily="2" charset="-18"/>
              </a:rPr>
              <a:t>Barbara Kłeczek</a:t>
            </a:r>
          </a:p>
          <a:p>
            <a:pPr algn="just"/>
            <a:r>
              <a:rPr lang="pl-PL" sz="1800" b="1" dirty="0">
                <a:latin typeface="Barlow Condensed" panose="00000506000000000000" pitchFamily="2" charset="-18"/>
              </a:rPr>
              <a:t>Witold Bochyński</a:t>
            </a:r>
          </a:p>
        </p:txBody>
      </p:sp>
    </p:spTree>
    <p:extLst>
      <p:ext uri="{BB962C8B-B14F-4D97-AF65-F5344CB8AC3E}">
        <p14:creationId xmlns:p14="http://schemas.microsoft.com/office/powerpoint/2010/main" val="2019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13225" y="1390518"/>
            <a:ext cx="7873575" cy="4882294"/>
          </a:xfrm>
        </p:spPr>
        <p:txBody>
          <a:bodyPr/>
          <a:lstStyle/>
          <a:p>
            <a:pPr marL="180975" indent="0" algn="just">
              <a:buNone/>
            </a:pPr>
            <a:r>
              <a:rPr lang="pl-PL" sz="2400" dirty="0"/>
              <a:t>W 2025 roku Zarząd odbył </a:t>
            </a:r>
            <a:r>
              <a:rPr lang="pl-PL" sz="2400" b="1" dirty="0"/>
              <a:t>12 protokołowanych posiedzeń </a:t>
            </a:r>
            <a:r>
              <a:rPr lang="pl-PL" sz="2400" dirty="0"/>
              <a:t>podczas których przyjęto </a:t>
            </a:r>
            <a:r>
              <a:rPr lang="pl-PL" sz="2400" b="1" dirty="0">
                <a:solidFill>
                  <a:schemeClr val="tx1"/>
                </a:solidFill>
              </a:rPr>
              <a:t>17 uchwał </a:t>
            </a:r>
            <a:r>
              <a:rPr lang="pl-PL" sz="2400" dirty="0">
                <a:solidFill>
                  <a:schemeClr val="tx1"/>
                </a:solidFill>
              </a:rPr>
              <a:t>i </a:t>
            </a:r>
            <a:r>
              <a:rPr lang="pl-PL" sz="2400" b="1" dirty="0">
                <a:solidFill>
                  <a:schemeClr val="tx1"/>
                </a:solidFill>
              </a:rPr>
              <a:t>14 </a:t>
            </a:r>
            <a:r>
              <a:rPr lang="pl-PL" sz="2400" b="1" dirty="0"/>
              <a:t>zarządzeń </a:t>
            </a:r>
            <a:r>
              <a:rPr lang="pl-PL" sz="2400" dirty="0"/>
              <a:t>dotyczących następujących tematów: </a:t>
            </a:r>
          </a:p>
          <a:p>
            <a:pPr>
              <a:buNone/>
            </a:pPr>
            <a:endParaRPr lang="pl-PL" sz="1000" dirty="0"/>
          </a:p>
          <a:p>
            <a:pPr algn="just">
              <a:buSzPct val="50000"/>
              <a:buFont typeface="Wingdings" panose="05000000000000000000" pitchFamily="2" charset="2"/>
              <a:buChar char="q"/>
            </a:pPr>
            <a:r>
              <a:rPr lang="pl-PL" sz="2400" b="1" dirty="0"/>
              <a:t>spraw finansowych spółki,</a:t>
            </a:r>
            <a:r>
              <a:rPr lang="pl-PL" sz="2400" dirty="0"/>
              <a:t> </a:t>
            </a:r>
            <a:r>
              <a:rPr lang="pl-PL" sz="2400" b="1" dirty="0"/>
              <a:t>spraw organizacyjnych, kadrowo-personalnych, realizacji zadań zaplanowanych na 2025 r.,</a:t>
            </a:r>
          </a:p>
          <a:p>
            <a:pPr algn="just">
              <a:buSzPct val="50000"/>
              <a:buFont typeface="Wingdings" panose="05000000000000000000" pitchFamily="2" charset="2"/>
              <a:buChar char="q"/>
            </a:pPr>
            <a:r>
              <a:rPr lang="pl-PL" sz="2400" dirty="0"/>
              <a:t>realizacji oraz przygotowanie nowych projektów współfinansowanych ze środków funduszy strukturalnych UE, koordynacja projektów zewnętrznych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b="1" dirty="0"/>
              <a:t>pełnienia funkcji Operatora zarządzającego TPPT</a:t>
            </a:r>
            <a:r>
              <a:rPr lang="pl-PL" sz="2800" dirty="0"/>
              <a:t>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/>
              <a:t>wspierania małych i średnich przedsiębiorstw,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b="1" dirty="0"/>
              <a:t>współpraca z samorządami gmin</a:t>
            </a:r>
            <a:r>
              <a:rPr lang="pl-PL" sz="2400" dirty="0"/>
              <a:t>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/>
              <a:t>współpracy z uczelniami wyższymi i szkołami z Podkarpacia,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b="1" dirty="0"/>
              <a:t>administracji pożyczek w ramach Funduszu Pożyczkowego</a:t>
            </a:r>
            <a:r>
              <a:rPr lang="pl-PL" sz="2400" dirty="0"/>
              <a:t>, 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pl-PL" sz="2400" dirty="0"/>
          </a:p>
          <a:p>
            <a:pPr>
              <a:buFont typeface="Arial" pitchFamily="34" charset="0"/>
              <a:buChar char="•"/>
            </a:pPr>
            <a:endParaRPr lang="pl-PL" sz="2400" dirty="0"/>
          </a:p>
          <a:p>
            <a:pPr>
              <a:buNone/>
            </a:pPr>
            <a:endParaRPr lang="pl-PL" dirty="0"/>
          </a:p>
        </p:txBody>
      </p:sp>
      <p:sp>
        <p:nvSpPr>
          <p:cNvPr id="7" name="Tytuł 7"/>
          <p:cNvSpPr>
            <a:spLocks noGrp="1"/>
          </p:cNvSpPr>
          <p:nvPr>
            <p:ph type="title"/>
          </p:nvPr>
        </p:nvSpPr>
        <p:spPr>
          <a:xfrm>
            <a:off x="611560" y="311648"/>
            <a:ext cx="7716426" cy="652400"/>
          </a:xfrm>
        </p:spPr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Sprawozdanie z prac Zarządu w 2025 roku </a:t>
            </a:r>
            <a:br>
              <a:rPr lang="pl-PL" dirty="0">
                <a:solidFill>
                  <a:schemeClr val="tx1"/>
                </a:solidFill>
              </a:rPr>
            </a:br>
            <a:endParaRPr lang="pl-PL" dirty="0"/>
          </a:p>
        </p:txBody>
      </p:sp>
      <p:pic>
        <p:nvPicPr>
          <p:cNvPr id="8" name="Obraz 7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188640"/>
            <a:ext cx="942966" cy="1075948"/>
          </a:xfrm>
          <a:prstGeom prst="rect">
            <a:avLst/>
          </a:prstGeom>
        </p:spPr>
      </p:pic>
      <p:cxnSp>
        <p:nvCxnSpPr>
          <p:cNvPr id="9" name="Google Shape;378;p30"/>
          <p:cNvCxnSpPr/>
          <p:nvPr/>
        </p:nvCxnSpPr>
        <p:spPr>
          <a:xfrm>
            <a:off x="785786" y="1196752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55576" y="1340768"/>
            <a:ext cx="7717500" cy="4608512"/>
          </a:xfrm>
        </p:spPr>
        <p:txBody>
          <a:bodyPr/>
          <a:lstStyle/>
          <a:p>
            <a:pPr marL="152400" indent="0" algn="just">
              <a:buNone/>
            </a:pPr>
            <a:endParaRPr lang="pl-PL" sz="24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/>
              <a:t>prowadzenia gminnego punktu konsultacyjno-informacyjnego </a:t>
            </a:r>
            <a:br>
              <a:rPr lang="pl-PL" sz="2400" dirty="0"/>
            </a:br>
            <a:r>
              <a:rPr lang="pl-PL" sz="2400" dirty="0"/>
              <a:t>i operatorskiego programu „</a:t>
            </a:r>
            <a:r>
              <a:rPr lang="pl-PL" sz="2400" i="1" dirty="0"/>
              <a:t>Czyste Powietrze</a:t>
            </a:r>
            <a:r>
              <a:rPr lang="pl-PL" sz="2400" dirty="0"/>
              <a:t>”,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b="1" dirty="0"/>
              <a:t>zarządzenia Inkubatorem Przedsiębiorczości Tarnobrzeskiej Agencji Rozwoju Regionalnego S.A.,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/>
              <a:t>prowadzenia biura rachunkowego oferującego usługi dla jednoosobowych działalności gospodarczych, fundacji, stowarzyszeń,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b="1" dirty="0"/>
              <a:t>prowadzenie szkoleń w zakresie kompetencji miękkich jak </a:t>
            </a:r>
            <a:br>
              <a:rPr lang="pl-PL" sz="2400" b="1" dirty="0"/>
            </a:br>
            <a:r>
              <a:rPr lang="pl-PL" sz="2400" b="1" dirty="0"/>
              <a:t>i twardych dostosowanych do specyfiki firm z różnych dziedzin</a:t>
            </a:r>
            <a:r>
              <a:rPr lang="pl-PL" sz="2400" dirty="0"/>
              <a:t>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/>
              <a:t>zarządzaniu Grupą Zakupową energii elektrycznej i gazu, </a:t>
            </a:r>
          </a:p>
          <a:p>
            <a:pPr>
              <a:buFont typeface="Arial" pitchFamily="34" charset="0"/>
              <a:buChar char="•"/>
            </a:pPr>
            <a:endParaRPr lang="pl-PL" sz="2400" dirty="0"/>
          </a:p>
          <a:p>
            <a:pPr>
              <a:buNone/>
            </a:pPr>
            <a:endParaRPr lang="pl-PL" dirty="0"/>
          </a:p>
        </p:txBody>
      </p:sp>
      <p:sp>
        <p:nvSpPr>
          <p:cNvPr id="7" name="Tytuł 7"/>
          <p:cNvSpPr>
            <a:spLocks noGrp="1"/>
          </p:cNvSpPr>
          <p:nvPr>
            <p:ph type="title"/>
          </p:nvPr>
        </p:nvSpPr>
        <p:spPr>
          <a:xfrm>
            <a:off x="755576" y="428604"/>
            <a:ext cx="7716426" cy="652400"/>
          </a:xfrm>
        </p:spPr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Sprawozdanie z prac Zarządu w 2025 roku </a:t>
            </a:r>
            <a:br>
              <a:rPr lang="pl-PL" dirty="0">
                <a:solidFill>
                  <a:schemeClr val="tx1"/>
                </a:solidFill>
              </a:rPr>
            </a:br>
            <a:endParaRPr lang="pl-PL" dirty="0"/>
          </a:p>
        </p:txBody>
      </p:sp>
      <p:pic>
        <p:nvPicPr>
          <p:cNvPr id="8" name="Obraz 7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cxnSp>
        <p:nvCxnSpPr>
          <p:cNvPr id="9" name="Google Shape;378;p30"/>
          <p:cNvCxnSpPr/>
          <p:nvPr/>
        </p:nvCxnSpPr>
        <p:spPr>
          <a:xfrm>
            <a:off x="785786" y="1196752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05651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9663" y="1504552"/>
            <a:ext cx="8047248" cy="4738278"/>
          </a:xfrm>
        </p:spPr>
        <p:txBody>
          <a:bodyPr/>
          <a:lstStyle/>
          <a:p>
            <a:pPr marL="180975" indent="0" algn="just">
              <a:buNone/>
            </a:pPr>
            <a:r>
              <a:rPr lang="pl-PL" sz="2400" b="1" dirty="0"/>
              <a:t>Podsumowując działalność Tarnobrzeskiej Agencji Rozwoju Regionalnego S.A. w 2025 roku: </a:t>
            </a:r>
          </a:p>
          <a:p>
            <a:pPr>
              <a:buNone/>
            </a:pPr>
            <a:endParaRPr lang="pl-PL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/>
              <a:t>zrealizowano </a:t>
            </a:r>
            <a:r>
              <a:rPr lang="pl-PL" sz="2400" b="1" dirty="0"/>
              <a:t>56 szkoleń </a:t>
            </a:r>
            <a:r>
              <a:rPr lang="pl-PL" sz="2400" dirty="0"/>
              <a:t>na których przeszkolono </a:t>
            </a:r>
            <a:r>
              <a:rPr lang="pl-PL" sz="2400" b="1" dirty="0"/>
              <a:t>138 osób</a:t>
            </a:r>
            <a:r>
              <a:rPr lang="pl-PL" sz="2400" dirty="0"/>
              <a:t>, łączna liczba zrealizowanych godzin szkoleniowych 1660,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/>
              <a:t>klienci </a:t>
            </a:r>
            <a:r>
              <a:rPr lang="pl-PL" sz="2400" b="1" dirty="0"/>
              <a:t>Funduszu Pożyczkowego </a:t>
            </a:r>
            <a:r>
              <a:rPr lang="pl-PL" sz="2400" dirty="0"/>
              <a:t>łącznie dokonali spłat w wysokości </a:t>
            </a:r>
            <a:r>
              <a:rPr lang="pl-PL" sz="2400" b="1" dirty="0"/>
              <a:t>36.463,13 zł,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chemeClr val="tx1"/>
                </a:solidFill>
              </a:rPr>
              <a:t>TARR S.A. udzieliła pomocy de </a:t>
            </a:r>
            <a:r>
              <a:rPr lang="pl-PL" sz="2400" dirty="0" err="1">
                <a:solidFill>
                  <a:schemeClr val="tx1"/>
                </a:solidFill>
              </a:rPr>
              <a:t>minimis</a:t>
            </a:r>
            <a:r>
              <a:rPr lang="pl-PL" sz="2400" dirty="0">
                <a:solidFill>
                  <a:schemeClr val="tx1"/>
                </a:solidFill>
              </a:rPr>
              <a:t> w wysokości (wartość nominalna </a:t>
            </a:r>
            <a:r>
              <a:rPr lang="pl-PL" sz="2400" b="1" dirty="0">
                <a:solidFill>
                  <a:schemeClr val="tx1"/>
                </a:solidFill>
              </a:rPr>
              <a:t>6.884.528,02 PLN</a:t>
            </a:r>
            <a:r>
              <a:rPr lang="pl-PL" sz="2400" dirty="0">
                <a:solidFill>
                  <a:schemeClr val="tx1"/>
                </a:solidFill>
              </a:rPr>
              <a:t>, wartość </a:t>
            </a:r>
            <a:r>
              <a:rPr lang="pl-PL" sz="2400" b="1" dirty="0">
                <a:solidFill>
                  <a:schemeClr val="tx1"/>
                </a:solidFill>
              </a:rPr>
              <a:t>brutto 6.772.749,20 PLN</a:t>
            </a:r>
            <a:r>
              <a:rPr lang="pl-PL" sz="2400" dirty="0">
                <a:solidFill>
                  <a:schemeClr val="tx1"/>
                </a:solidFill>
              </a:rPr>
              <a:t>, wartość brutto 1.598.237,65 EUR),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chemeClr val="tx1"/>
                </a:solidFill>
              </a:rPr>
              <a:t>TARR S.A. otrzymała pomocy de </a:t>
            </a:r>
            <a:r>
              <a:rPr lang="pl-PL" sz="2400" dirty="0" err="1">
                <a:solidFill>
                  <a:schemeClr val="tx1"/>
                </a:solidFill>
              </a:rPr>
              <a:t>minimis</a:t>
            </a:r>
            <a:r>
              <a:rPr lang="pl-PL" sz="2400" dirty="0">
                <a:solidFill>
                  <a:schemeClr val="tx1"/>
                </a:solidFill>
              </a:rPr>
              <a:t> w wysokości (wartość nominalna </a:t>
            </a:r>
            <a:r>
              <a:rPr lang="pl-PL" sz="2400" b="1" dirty="0">
                <a:solidFill>
                  <a:schemeClr val="tx1"/>
                </a:solidFill>
              </a:rPr>
              <a:t>4.573,60 PLN</a:t>
            </a:r>
            <a:r>
              <a:rPr lang="pl-PL" sz="2400" dirty="0">
                <a:solidFill>
                  <a:schemeClr val="tx1"/>
                </a:solidFill>
              </a:rPr>
              <a:t>, wartość brutto </a:t>
            </a:r>
            <a:r>
              <a:rPr lang="pl-PL" sz="2400" b="1" dirty="0">
                <a:solidFill>
                  <a:schemeClr val="tx1"/>
                </a:solidFill>
              </a:rPr>
              <a:t>4.573,60 PLN</a:t>
            </a:r>
            <a:r>
              <a:rPr lang="pl-PL" sz="2400" dirty="0">
                <a:solidFill>
                  <a:schemeClr val="tx1"/>
                </a:solidFill>
              </a:rPr>
              <a:t>, wartość brutto 1.075,73 EUR),</a:t>
            </a:r>
          </a:p>
          <a:p>
            <a:pPr marL="152400" indent="0">
              <a:buNone/>
            </a:pPr>
            <a:endParaRPr lang="pl-PL" sz="2400" dirty="0"/>
          </a:p>
          <a:p>
            <a:endParaRPr lang="pl-PL" sz="3200" b="1" dirty="0"/>
          </a:p>
          <a:p>
            <a:pPr>
              <a:buNone/>
            </a:pPr>
            <a:endParaRPr lang="pl-PL" sz="2400" dirty="0"/>
          </a:p>
          <a:p>
            <a:pPr>
              <a:buNone/>
            </a:pPr>
            <a:endParaRPr lang="pl-PL" dirty="0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754210" y="402285"/>
            <a:ext cx="7716426" cy="652400"/>
          </a:xfrm>
        </p:spPr>
        <p:txBody>
          <a:bodyPr/>
          <a:lstStyle/>
          <a:p>
            <a:r>
              <a:rPr lang="pl-PL" dirty="0"/>
              <a:t>TARR S.A. – 2025 r.</a:t>
            </a:r>
          </a:p>
        </p:txBody>
      </p:sp>
      <p:pic>
        <p:nvPicPr>
          <p:cNvPr id="9" name="Obraz 8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428604"/>
            <a:ext cx="942966" cy="1075948"/>
          </a:xfrm>
          <a:prstGeom prst="rect">
            <a:avLst/>
          </a:prstGeom>
        </p:spPr>
      </p:pic>
      <p:cxnSp>
        <p:nvCxnSpPr>
          <p:cNvPr id="10" name="Google Shape;378;p30"/>
          <p:cNvCxnSpPr/>
          <p:nvPr/>
        </p:nvCxnSpPr>
        <p:spPr>
          <a:xfrm>
            <a:off x="785786" y="1268760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TARR 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8604" y="169453"/>
            <a:ext cx="942966" cy="1075948"/>
          </a:xfrm>
          <a:prstGeom prst="rect">
            <a:avLst/>
          </a:prstGeom>
        </p:spPr>
      </p:pic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16426" cy="652400"/>
          </a:xfrm>
        </p:spPr>
        <p:txBody>
          <a:bodyPr/>
          <a:lstStyle/>
          <a:p>
            <a:r>
              <a:rPr lang="pl-PL" dirty="0"/>
              <a:t>TARR S.A. – 2025 r. c.d.</a:t>
            </a:r>
          </a:p>
        </p:txBody>
      </p:sp>
      <p:cxnSp>
        <p:nvCxnSpPr>
          <p:cNvPr id="7" name="Google Shape;378;p30"/>
          <p:cNvCxnSpPr/>
          <p:nvPr/>
        </p:nvCxnSpPr>
        <p:spPr>
          <a:xfrm>
            <a:off x="785786" y="1052736"/>
            <a:ext cx="6000792" cy="1588"/>
          </a:xfrm>
          <a:prstGeom prst="straightConnector1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Symbol zastępczy tekstu 2"/>
          <p:cNvSpPr>
            <a:spLocks noGrp="1"/>
          </p:cNvSpPr>
          <p:nvPr>
            <p:ph type="body" idx="1"/>
          </p:nvPr>
        </p:nvSpPr>
        <p:spPr>
          <a:xfrm>
            <a:off x="467544" y="1054324"/>
            <a:ext cx="8143931" cy="488172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/>
              <a:t>odbyło się </a:t>
            </a:r>
            <a:r>
              <a:rPr lang="pl-PL" sz="2400" b="1" dirty="0"/>
              <a:t>150 konsultacji </a:t>
            </a:r>
            <a:r>
              <a:rPr lang="pl-PL" sz="2400" dirty="0"/>
              <a:t>z mieszkańcami miasta Tarnobrzega. Przygotowano 34 wnioski (w tym 22 przy wsparciu Operatora) na realizację programu „Czyste Powietrze”, dokonano 40 rozliczeń inwestycji. Pozyskane dofinansowanie: </a:t>
            </a:r>
            <a:r>
              <a:rPr lang="pl-PL" sz="2400" b="1" dirty="0"/>
              <a:t>588.590,77 zł</a:t>
            </a:r>
            <a:r>
              <a:rPr lang="pl-PL" sz="2400" dirty="0"/>
              <a:t>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/>
              <a:t>Spółka rozpoczęła </a:t>
            </a:r>
            <a:r>
              <a:rPr lang="pl-PL" sz="2400" b="1" dirty="0"/>
              <a:t>szósty</a:t>
            </a:r>
            <a:r>
              <a:rPr lang="pl-PL" sz="2400" dirty="0"/>
              <a:t> roczny okres pełnienia funkcji Operatora zarządzającego Tarnobrzeskim Parkiem Przemysłowo – Technologicznym (w konsorcjum ze stowarzyszeniem Wschodni Sojusz Motoryzacyjny),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/>
              <a:t>opracowano koncepcję utworzenia i rozwoju produktu turystycznego </a:t>
            </a:r>
            <a:br>
              <a:rPr lang="pl-PL" sz="2400" dirty="0"/>
            </a:br>
            <a:r>
              <a:rPr lang="pl-PL" sz="2400" dirty="0"/>
              <a:t>pt.: „</a:t>
            </a:r>
            <a:r>
              <a:rPr lang="pl-PL" sz="2400" b="1" dirty="0"/>
              <a:t>Między Wisłą a Sanem</a:t>
            </a:r>
            <a:r>
              <a:rPr lang="pl-PL" sz="2400" dirty="0"/>
              <a:t>”,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/>
              <a:t>prowadzono działalność związaną z </a:t>
            </a:r>
            <a:r>
              <a:rPr lang="pl-PL" sz="2400" b="1" dirty="0"/>
              <a:t>wynajem powierzchni biurowych</a:t>
            </a:r>
            <a:r>
              <a:rPr lang="pl-PL" sz="2400" dirty="0"/>
              <a:t> </a:t>
            </a:r>
            <a:br>
              <a:rPr lang="pl-PL" sz="2400" dirty="0"/>
            </a:br>
            <a:r>
              <a:rPr lang="pl-PL" sz="2400" dirty="0"/>
              <a:t>w </a:t>
            </a:r>
            <a:r>
              <a:rPr lang="pl-PL" sz="2400" b="1" dirty="0"/>
              <a:t>„Inkubatorze Przedsiębiorczości”</a:t>
            </a:r>
            <a:r>
              <a:rPr lang="pl-PL" sz="2400" dirty="0"/>
              <a:t> Tarnobrzeskiej Agencji Rozwoju Regionalnego S.A.,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pl-PL" sz="2400" dirty="0"/>
              <a:t>realizacja działań w ramach Dni Funduszy Europejskich na Podkarpaciu.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Morpheus Professional">
  <a:themeElements>
    <a:clrScheme name="Simple Light">
      <a:dk1>
        <a:srgbClr val="000000"/>
      </a:dk1>
      <a:lt1>
        <a:srgbClr val="FFFFFF"/>
      </a:lt1>
      <a:dk2>
        <a:srgbClr val="34568B"/>
      </a:dk2>
      <a:lt2>
        <a:srgbClr val="3B9CD1"/>
      </a:lt2>
      <a:accent1>
        <a:srgbClr val="34568B"/>
      </a:accent1>
      <a:accent2>
        <a:srgbClr val="212121"/>
      </a:accent2>
      <a:accent3>
        <a:srgbClr val="3B9CD1"/>
      </a:accent3>
      <a:accent4>
        <a:srgbClr val="212121"/>
      </a:accent4>
      <a:accent5>
        <a:srgbClr val="FFFFFF"/>
      </a:accent5>
      <a:accent6>
        <a:srgbClr val="34568B"/>
      </a:accent6>
      <a:hlink>
        <a:srgbClr val="3B9CD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10914</TotalTime>
  <Words>4152</Words>
  <Application>Microsoft Office PowerPoint</Application>
  <PresentationFormat>Rzutnik</PresentationFormat>
  <Paragraphs>622</Paragraphs>
  <Slides>47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47</vt:i4>
      </vt:variant>
    </vt:vector>
  </HeadingPairs>
  <TitlesOfParts>
    <vt:vector size="52" baseType="lpstr">
      <vt:lpstr>Barlow Condensed</vt:lpstr>
      <vt:lpstr>Arial</vt:lpstr>
      <vt:lpstr>Wingdings</vt:lpstr>
      <vt:lpstr>Calibri</vt:lpstr>
      <vt:lpstr>Morpheus Professional</vt:lpstr>
      <vt:lpstr>Sprawozdanie z działalności Tarnobrzeskiej Agencji Rozwoju Regionalnego S.A.  w Tarnobrzegu  za okres od 1-01-2025 r. do 31-12-2025 r. </vt:lpstr>
      <vt:lpstr>Głównymi akcjonariuszami Tarnobrzeskiej Agencji Rozwoju Regionalnego S.A. są:</vt:lpstr>
      <vt:lpstr>Struktura Akcjonariuszy (liczba akcji / % udział akcjonariuszy w kapitale akcyjnym)</vt:lpstr>
      <vt:lpstr>Struktura Akcjonariuszy (liczba głosów / udział % głosów)</vt:lpstr>
      <vt:lpstr>WŁADZE SPÓŁKI </vt:lpstr>
      <vt:lpstr>Sprawozdanie z prac Zarządu w 2025 roku  </vt:lpstr>
      <vt:lpstr>Sprawozdanie z prac Zarządu w 2025 roku  </vt:lpstr>
      <vt:lpstr>TARR S.A. – 2025 r.</vt:lpstr>
      <vt:lpstr>TARR S.A. – 2025 r. c.d.</vt:lpstr>
      <vt:lpstr>TARR S.A. – 2025 r. c.d.</vt:lpstr>
      <vt:lpstr>TARR S.A. – 2025 r. c.d.</vt:lpstr>
      <vt:lpstr>Tarnobrzeski Park Przemysłowo - Technologiczny</vt:lpstr>
      <vt:lpstr>TPPT – c.d.</vt:lpstr>
      <vt:lpstr>TPPT – c.d.</vt:lpstr>
      <vt:lpstr>Zarządzanie Inkubatorem Przedsiębiorczości TARR S.A. w 2025 r.</vt:lpstr>
      <vt:lpstr>Zarządzanie Inkubatorem Przedsiębiorczości TARR S.A. w 2025 r.</vt:lpstr>
      <vt:lpstr>Zarządzanie Inkubatorem Przedsiębiorczości TARR S.A. w 2025 r.</vt:lpstr>
      <vt:lpstr>Zarządzanie Inkubatorem Przedsiębiorczości TARR S.A. w 2025 r.</vt:lpstr>
      <vt:lpstr>Realizacja projektów – 2025 r.</vt:lpstr>
      <vt:lpstr>Realizacja projektów – 2025 r.</vt:lpstr>
      <vt:lpstr>Realizacja projektów – 2025 r.</vt:lpstr>
      <vt:lpstr>Realizacja projektów – 2025 r.</vt:lpstr>
      <vt:lpstr>Realizacja projektów – 2025 r.</vt:lpstr>
      <vt:lpstr>Realizacja projektów – 2025 r.</vt:lpstr>
      <vt:lpstr>Realizacja projektów – 2025 r.</vt:lpstr>
      <vt:lpstr>Realizacja projektów – c.d.</vt:lpstr>
      <vt:lpstr>Realizacja – c.d.</vt:lpstr>
      <vt:lpstr>Realizacja projektów – 2025 r.</vt:lpstr>
      <vt:lpstr>Realizacja projektów – 2025 r.</vt:lpstr>
      <vt:lpstr>Prezentacja programu PowerPoint</vt:lpstr>
      <vt:lpstr>Kierunki rozwoju</vt:lpstr>
      <vt:lpstr>Zatrudnienie</vt:lpstr>
      <vt:lpstr>Sprawozdanie finansowe  Tarnobrzeskiej Agencji Rozwoju  Regionalnego S.A. zawiera : </vt:lpstr>
      <vt:lpstr>Rachunek zysków i strat  </vt:lpstr>
      <vt:lpstr>Rachunek zysków i strat</vt:lpstr>
      <vt:lpstr>Rachunek zysków i strat</vt:lpstr>
      <vt:lpstr>Rachunek zysków i strat</vt:lpstr>
      <vt:lpstr>Rachunek zysków i strat</vt:lpstr>
      <vt:lpstr>BILANS  1.1 Grupa A – Aktywa trwałe</vt:lpstr>
      <vt:lpstr>BILANS  1.1 Grupa A – Aktywa obrotowe  </vt:lpstr>
      <vt:lpstr>BILANS  1.1 Grupa A – Aktywa obrotowe  </vt:lpstr>
      <vt:lpstr>BILANS  1.1 Grupa A – Aktywa obrotowe  </vt:lpstr>
      <vt:lpstr>BILANS  2.1 Kapitał własny </vt:lpstr>
      <vt:lpstr>BILANS  </vt:lpstr>
      <vt:lpstr>BILANS  </vt:lpstr>
      <vt:lpstr>Prezentacja programu PowerPoint</vt:lpstr>
      <vt:lpstr>Dziękuję za uwagę!  Tarnobrzeska Agencja Rozwoju Regionalnego S.A.  ul. M. Dąbrowskiej 15 39-400 Tarnobrzeg tel. +48 15 822 00 22 e-mail: tarr@tarr.pl  lub  sekretariat@tarr.pl www.tarr.pl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Zmiany w formie audytu  energetycznego</dc:title>
  <dc:creator>edyta</dc:creator>
  <cp:lastModifiedBy>Tarnobrzeska Agencja Rozwoju Regionalnego S.A. w Tarnobrzegu</cp:lastModifiedBy>
  <cp:revision>340</cp:revision>
  <cp:lastPrinted>2024-06-13T10:38:22Z</cp:lastPrinted>
  <dcterms:modified xsi:type="dcterms:W3CDTF">2026-07-07T11:49:43Z</dcterms:modified>
</cp:coreProperties>
</file>